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4" r:id="rId16"/>
    <p:sldId id="270" r:id="rId17"/>
    <p:sldId id="286" r:id="rId18"/>
    <p:sldId id="271" r:id="rId19"/>
    <p:sldId id="362" r:id="rId20"/>
    <p:sldId id="273" r:id="rId21"/>
    <p:sldId id="272" r:id="rId22"/>
    <p:sldId id="275" r:id="rId23"/>
    <p:sldId id="276" r:id="rId24"/>
    <p:sldId id="277" r:id="rId25"/>
    <p:sldId id="363" r:id="rId26"/>
    <p:sldId id="364" r:id="rId27"/>
    <p:sldId id="365" r:id="rId28"/>
    <p:sldId id="366" r:id="rId29"/>
    <p:sldId id="278" r:id="rId30"/>
    <p:sldId id="367" r:id="rId31"/>
    <p:sldId id="279" r:id="rId32"/>
    <p:sldId id="280" r:id="rId33"/>
    <p:sldId id="291" r:id="rId34"/>
    <p:sldId id="281" r:id="rId35"/>
    <p:sldId id="297" r:id="rId36"/>
    <p:sldId id="298" r:id="rId37"/>
    <p:sldId id="282" r:id="rId38"/>
    <p:sldId id="283" r:id="rId39"/>
    <p:sldId id="313" r:id="rId40"/>
    <p:sldId id="369" r:id="rId41"/>
    <p:sldId id="284" r:id="rId42"/>
    <p:sldId id="370" r:id="rId43"/>
    <p:sldId id="285" r:id="rId44"/>
    <p:sldId id="368" r:id="rId45"/>
    <p:sldId id="374" r:id="rId46"/>
    <p:sldId id="371" r:id="rId47"/>
    <p:sldId id="372" r:id="rId48"/>
    <p:sldId id="375" r:id="rId49"/>
    <p:sldId id="373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779E4-C749-4ECF-AB2A-8E44B090D9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Pulmonary embolism</a:t>
            </a:r>
            <a:endParaRPr lang="en-US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4CE57C-E177-42F1-BAC7-74BF4E0D01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IN" sz="2800" b="1" dirty="0"/>
              <a:t>D</a:t>
            </a:r>
            <a:r>
              <a:rPr lang="en-US" sz="2800" b="1" dirty="0"/>
              <a:t>r. B. </a:t>
            </a:r>
            <a:r>
              <a:rPr lang="en-IN" sz="2800" b="1" dirty="0"/>
              <a:t>NAGA MALLI KUMAR</a:t>
            </a:r>
          </a:p>
          <a:p>
            <a:r>
              <a:rPr lang="en-IN" sz="2800" b="1" dirty="0"/>
              <a:t>M.D.,DNB PULMONARY MEDICINE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715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A8B76-EAE6-46C0-A34B-883135AF1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995" y="829732"/>
            <a:ext cx="8534400" cy="1052077"/>
          </a:xfrm>
        </p:spPr>
        <p:txBody>
          <a:bodyPr/>
          <a:lstStyle/>
          <a:p>
            <a:r>
              <a:rPr lang="en-US" dirty="0"/>
              <a:t>Clinical presentation</a:t>
            </a:r>
          </a:p>
        </p:txBody>
      </p:sp>
      <p:sp>
        <p:nvSpPr>
          <p:cNvPr id="4" name="object 7">
            <a:extLst>
              <a:ext uri="{FF2B5EF4-FFF2-40B4-BE49-F238E27FC236}">
                <a16:creationId xmlns:a16="http://schemas.microsoft.com/office/drawing/2014/main" id="{7E3493BC-BD7B-40EB-81DC-61621B90CD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2649" y="1881188"/>
            <a:ext cx="8208341" cy="46653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601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A8B76-EAE6-46C0-A34B-883135AF1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995" y="278297"/>
            <a:ext cx="8534400" cy="1378226"/>
          </a:xfrm>
        </p:spPr>
        <p:txBody>
          <a:bodyPr>
            <a:normAutofit/>
          </a:bodyPr>
          <a:lstStyle/>
          <a:p>
            <a:r>
              <a:rPr lang="en-US" sz="2400" dirty="0"/>
              <a:t>The revised Geneva clinical prediction rule for</a:t>
            </a:r>
            <a:br>
              <a:rPr lang="en-US" sz="2400" dirty="0"/>
            </a:br>
            <a:r>
              <a:rPr lang="en-US" sz="2400" dirty="0"/>
              <a:t>pulmonary embolism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1EA6796-72F1-4988-B66E-0D85E0B436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2939" y="1404730"/>
            <a:ext cx="8264456" cy="532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887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A8B76-EAE6-46C0-A34B-883135AF1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995" y="829732"/>
            <a:ext cx="8534400" cy="1052077"/>
          </a:xfrm>
        </p:spPr>
        <p:txBody>
          <a:bodyPr>
            <a:normAutofit/>
          </a:bodyPr>
          <a:lstStyle/>
          <a:p>
            <a:r>
              <a:rPr lang="en-US" sz="2400" dirty="0"/>
              <a:t>The revised Geneva clinical prediction rule for</a:t>
            </a:r>
            <a:br>
              <a:rPr lang="en-US" sz="2400" dirty="0"/>
            </a:br>
            <a:r>
              <a:rPr lang="en-US" sz="2400" dirty="0"/>
              <a:t>pulmonary embolism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ED512B7-2E32-4726-9D4F-5F40D23479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0661" y="1881810"/>
            <a:ext cx="7421217" cy="483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988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A8B76-EAE6-46C0-A34B-883135AF1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995" y="0"/>
            <a:ext cx="8534400" cy="1152939"/>
          </a:xfrm>
        </p:spPr>
        <p:txBody>
          <a:bodyPr/>
          <a:lstStyle/>
          <a:p>
            <a:r>
              <a:rPr lang="en-US" dirty="0"/>
              <a:t>Wells score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91B09E3-7F38-45AB-BAB5-EE8A84F52F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2995" y="1311966"/>
            <a:ext cx="8632066" cy="538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757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A8B76-EAE6-46C0-A34B-883135AF1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995" y="0"/>
            <a:ext cx="8534400" cy="1258957"/>
          </a:xfrm>
        </p:spPr>
        <p:txBody>
          <a:bodyPr/>
          <a:lstStyle/>
          <a:p>
            <a:r>
              <a:rPr lang="en-US" dirty="0"/>
              <a:t>diagnosis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63B5D-4F25-4F60-B0E6-9C4FDA84D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2995" y="914400"/>
            <a:ext cx="8534400" cy="5943600"/>
          </a:xfrm>
        </p:spPr>
        <p:txBody>
          <a:bodyPr>
            <a:normAutofit fontScale="47500" lnSpcReduction="20000"/>
          </a:bodyPr>
          <a:lstStyle/>
          <a:p>
            <a:pPr marL="355600" indent="-342900">
              <a:lnSpc>
                <a:spcPts val="2850"/>
              </a:lnSpc>
              <a:spcBef>
                <a:spcPts val="100"/>
              </a:spcBef>
              <a:buClr>
                <a:srgbClr val="FF0000"/>
              </a:buClr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lang="en-US" sz="4400" b="1" spc="-5" dirty="0">
                <a:solidFill>
                  <a:srgbClr val="800000"/>
                </a:solidFill>
                <a:cs typeface="Times New Roman"/>
              </a:rPr>
              <a:t>Imaging</a:t>
            </a:r>
            <a:r>
              <a:rPr lang="en-US" sz="4400" b="1" spc="-15" dirty="0">
                <a:solidFill>
                  <a:srgbClr val="800000"/>
                </a:solidFill>
                <a:cs typeface="Times New Roman"/>
              </a:rPr>
              <a:t> </a:t>
            </a:r>
            <a:r>
              <a:rPr lang="en-US" sz="4400" b="1" spc="-5" dirty="0">
                <a:solidFill>
                  <a:srgbClr val="800000"/>
                </a:solidFill>
                <a:cs typeface="Times New Roman"/>
              </a:rPr>
              <a:t>Studies</a:t>
            </a:r>
            <a:endParaRPr lang="en-US" sz="4400" dirty="0">
              <a:cs typeface="Times New Roman"/>
            </a:endParaRPr>
          </a:p>
          <a:p>
            <a:pPr marL="756285" lvl="1" indent="-286385">
              <a:lnSpc>
                <a:spcPts val="2850"/>
              </a:lnSpc>
              <a:buFont typeface="Arial"/>
              <a:buChar char="–"/>
              <a:tabLst>
                <a:tab pos="756920" algn="l"/>
              </a:tabLst>
            </a:pPr>
            <a:r>
              <a:rPr lang="en-US" sz="4400" spc="-5" dirty="0">
                <a:cs typeface="Times New Roman"/>
              </a:rPr>
              <a:t>CXR</a:t>
            </a:r>
            <a:endParaRPr lang="en-US" sz="4400" dirty="0">
              <a:cs typeface="Times New Roman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–"/>
              <a:tabLst>
                <a:tab pos="756920" algn="l"/>
              </a:tabLst>
            </a:pPr>
            <a:r>
              <a:rPr lang="en-US" sz="4400" dirty="0">
                <a:cs typeface="Times New Roman"/>
              </a:rPr>
              <a:t>V/Q</a:t>
            </a:r>
            <a:r>
              <a:rPr lang="en-US" sz="4400" spc="-5" dirty="0">
                <a:cs typeface="Times New Roman"/>
              </a:rPr>
              <a:t> </a:t>
            </a:r>
            <a:r>
              <a:rPr lang="en-US" sz="4400" dirty="0">
                <a:cs typeface="Times New Roman"/>
              </a:rPr>
              <a:t>Scans</a:t>
            </a:r>
          </a:p>
          <a:p>
            <a:pPr marL="756285" lvl="1" indent="-286385">
              <a:lnSpc>
                <a:spcPct val="100000"/>
              </a:lnSpc>
              <a:buFont typeface="Arial"/>
              <a:buChar char="–"/>
              <a:tabLst>
                <a:tab pos="756920" algn="l"/>
              </a:tabLst>
            </a:pPr>
            <a:r>
              <a:rPr lang="en-US" sz="4400" dirty="0">
                <a:cs typeface="Times New Roman"/>
              </a:rPr>
              <a:t>Spiral Chest</a:t>
            </a:r>
            <a:r>
              <a:rPr lang="en-US" sz="4400" spc="-45" dirty="0">
                <a:cs typeface="Times New Roman"/>
              </a:rPr>
              <a:t> </a:t>
            </a:r>
            <a:r>
              <a:rPr lang="en-US" sz="4400" dirty="0">
                <a:cs typeface="Times New Roman"/>
              </a:rPr>
              <a:t>CT</a:t>
            </a:r>
          </a:p>
          <a:p>
            <a:pPr marL="756285" lvl="1" indent="-286385">
              <a:lnSpc>
                <a:spcPct val="100000"/>
              </a:lnSpc>
              <a:buFont typeface="Arial"/>
              <a:buChar char="–"/>
              <a:tabLst>
                <a:tab pos="756920" algn="l"/>
              </a:tabLst>
            </a:pPr>
            <a:r>
              <a:rPr lang="en-US" sz="4400" spc="-5" dirty="0">
                <a:cs typeface="Times New Roman"/>
              </a:rPr>
              <a:t>Pulmonary</a:t>
            </a:r>
            <a:r>
              <a:rPr lang="en-US" sz="4400" spc="-195" dirty="0">
                <a:cs typeface="Times New Roman"/>
              </a:rPr>
              <a:t> </a:t>
            </a:r>
            <a:r>
              <a:rPr lang="en-US" sz="4400" dirty="0">
                <a:cs typeface="Times New Roman"/>
              </a:rPr>
              <a:t>Angiography</a:t>
            </a:r>
          </a:p>
          <a:p>
            <a:pPr marL="756285" lvl="1" indent="-286385">
              <a:lnSpc>
                <a:spcPct val="100000"/>
              </a:lnSpc>
              <a:buFont typeface="Arial"/>
              <a:buChar char="–"/>
              <a:tabLst>
                <a:tab pos="756920" algn="l"/>
              </a:tabLst>
            </a:pPr>
            <a:r>
              <a:rPr lang="en-US" sz="4400" dirty="0">
                <a:cs typeface="Times New Roman"/>
              </a:rPr>
              <a:t>Echocardiography</a:t>
            </a:r>
          </a:p>
          <a:p>
            <a:pPr marL="355600" indent="-342900">
              <a:lnSpc>
                <a:spcPts val="2850"/>
              </a:lnSpc>
              <a:buClr>
                <a:srgbClr val="FF0000"/>
              </a:buClr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lang="en-US" sz="4400" b="1" spc="-5" dirty="0">
                <a:solidFill>
                  <a:srgbClr val="800000"/>
                </a:solidFill>
                <a:cs typeface="Times New Roman"/>
              </a:rPr>
              <a:t>Laboratory</a:t>
            </a:r>
            <a:r>
              <a:rPr lang="en-US" sz="4400" b="1" spc="-135" dirty="0">
                <a:solidFill>
                  <a:srgbClr val="800000"/>
                </a:solidFill>
                <a:cs typeface="Times New Roman"/>
              </a:rPr>
              <a:t> </a:t>
            </a:r>
            <a:r>
              <a:rPr lang="en-US" sz="4400" b="1" spc="-5" dirty="0">
                <a:solidFill>
                  <a:srgbClr val="800000"/>
                </a:solidFill>
                <a:cs typeface="Times New Roman"/>
              </a:rPr>
              <a:t>Analysis</a:t>
            </a:r>
            <a:endParaRPr lang="en-US" sz="4400" dirty="0">
              <a:cs typeface="Times New Roman"/>
            </a:endParaRPr>
          </a:p>
          <a:p>
            <a:pPr marL="756285" lvl="1" indent="-286385">
              <a:lnSpc>
                <a:spcPts val="2850"/>
              </a:lnSpc>
              <a:buFont typeface="Arial"/>
              <a:buChar char="–"/>
              <a:tabLst>
                <a:tab pos="756920" algn="l"/>
              </a:tabLst>
            </a:pPr>
            <a:r>
              <a:rPr lang="en-US" sz="4400" spc="-5" dirty="0">
                <a:cs typeface="Times New Roman"/>
              </a:rPr>
              <a:t>CBC, ESR,</a:t>
            </a:r>
            <a:endParaRPr lang="en-US" sz="4400" dirty="0">
              <a:cs typeface="Times New Roman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–"/>
              <a:tabLst>
                <a:tab pos="756920" algn="l"/>
              </a:tabLst>
            </a:pPr>
            <a:r>
              <a:rPr lang="en-US" sz="4400" spc="-5" dirty="0">
                <a:cs typeface="Times New Roman"/>
              </a:rPr>
              <a:t>D-Dimer</a:t>
            </a:r>
            <a:endParaRPr lang="en-US" sz="4400" dirty="0">
              <a:cs typeface="Times New Roman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–"/>
              <a:tabLst>
                <a:tab pos="756920" algn="l"/>
              </a:tabLst>
            </a:pPr>
            <a:r>
              <a:rPr lang="en-US" sz="4400" spc="-35" dirty="0">
                <a:cs typeface="Times New Roman"/>
              </a:rPr>
              <a:t>ABG’s</a:t>
            </a:r>
            <a:endParaRPr lang="en-US" sz="4400" dirty="0">
              <a:cs typeface="Times New Roman"/>
            </a:endParaRPr>
          </a:p>
          <a:p>
            <a:pPr marL="355600" indent="-342900">
              <a:lnSpc>
                <a:spcPts val="2850"/>
              </a:lnSpc>
              <a:buClr>
                <a:srgbClr val="FF0000"/>
              </a:buClr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lang="en-US" sz="4400" b="1" spc="-5" dirty="0">
                <a:solidFill>
                  <a:srgbClr val="800000"/>
                </a:solidFill>
                <a:cs typeface="Times New Roman"/>
              </a:rPr>
              <a:t>Ancillary</a:t>
            </a:r>
            <a:r>
              <a:rPr lang="en-US" sz="4400" b="1" spc="-70" dirty="0">
                <a:solidFill>
                  <a:srgbClr val="800000"/>
                </a:solidFill>
                <a:cs typeface="Times New Roman"/>
              </a:rPr>
              <a:t> </a:t>
            </a:r>
            <a:r>
              <a:rPr lang="en-US" sz="4400" b="1" spc="-35" dirty="0">
                <a:solidFill>
                  <a:srgbClr val="800000"/>
                </a:solidFill>
                <a:cs typeface="Times New Roman"/>
              </a:rPr>
              <a:t>Testing</a:t>
            </a:r>
            <a:endParaRPr lang="en-US" sz="4400" dirty="0">
              <a:cs typeface="Times New Roman"/>
            </a:endParaRPr>
          </a:p>
          <a:p>
            <a:pPr marL="756285" lvl="1" indent="-286385">
              <a:lnSpc>
                <a:spcPts val="2850"/>
              </a:lnSpc>
              <a:buFont typeface="Arial"/>
              <a:buChar char="–"/>
              <a:tabLst>
                <a:tab pos="756920" algn="l"/>
              </a:tabLst>
            </a:pPr>
            <a:r>
              <a:rPr lang="en-US" sz="4400" dirty="0">
                <a:cs typeface="Times New Roman"/>
              </a:rPr>
              <a:t>ECG</a:t>
            </a:r>
          </a:p>
          <a:p>
            <a:pPr marL="756285" lvl="1" indent="-286385">
              <a:lnSpc>
                <a:spcPct val="100000"/>
              </a:lnSpc>
              <a:buFont typeface="Arial"/>
              <a:buChar char="–"/>
              <a:tabLst>
                <a:tab pos="756920" algn="l"/>
              </a:tabLst>
            </a:pPr>
            <a:r>
              <a:rPr lang="en-US" sz="4400" spc="-5" dirty="0">
                <a:cs typeface="Times New Roman"/>
              </a:rPr>
              <a:t>Pulse</a:t>
            </a:r>
            <a:r>
              <a:rPr lang="en-US" sz="4400" spc="-10" dirty="0">
                <a:cs typeface="Times New Roman"/>
              </a:rPr>
              <a:t> </a:t>
            </a:r>
            <a:r>
              <a:rPr lang="en-US" sz="4400" spc="-5" dirty="0">
                <a:cs typeface="Times New Roman"/>
              </a:rPr>
              <a:t>Oximetry</a:t>
            </a:r>
            <a:endParaRPr lang="en-US" sz="4400" dirty="0"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4513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A8B76-EAE6-46C0-A34B-883135AF1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995" y="1"/>
            <a:ext cx="8534400" cy="1099930"/>
          </a:xfrm>
        </p:spPr>
        <p:txBody>
          <a:bodyPr/>
          <a:lstStyle/>
          <a:p>
            <a:r>
              <a:rPr lang="en-US" spc="-245" dirty="0">
                <a:solidFill>
                  <a:srgbClr val="FFFFFF"/>
                </a:solidFill>
              </a:rPr>
              <a:t>D-dimer</a:t>
            </a:r>
            <a:r>
              <a:rPr lang="en-US" spc="-235" dirty="0">
                <a:solidFill>
                  <a:srgbClr val="FFFFFF"/>
                </a:solidFill>
              </a:rPr>
              <a:t> </a:t>
            </a:r>
            <a:r>
              <a:rPr lang="en-US" spc="-455" dirty="0">
                <a:solidFill>
                  <a:srgbClr val="FFFFFF"/>
                </a:solidFill>
              </a:rPr>
              <a:t>Test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63B5D-4F25-4F60-B0E6-9C4FDA84D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2995" y="901147"/>
            <a:ext cx="8534400" cy="5956851"/>
          </a:xfrm>
        </p:spPr>
        <p:txBody>
          <a:bodyPr>
            <a:normAutofit fontScale="92500" lnSpcReduction="10000"/>
          </a:bodyPr>
          <a:lstStyle/>
          <a:p>
            <a:r>
              <a:rPr lang="en-US" sz="2600" spc="-75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Plasmin derived fibrin degradation</a:t>
            </a:r>
            <a:r>
              <a:rPr lang="en-US" sz="2600" spc="-165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 </a:t>
            </a:r>
            <a:r>
              <a:rPr lang="en-US" sz="2600" spc="-5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product.</a:t>
            </a:r>
            <a:endParaRPr lang="en-US" sz="2600" dirty="0">
              <a:solidFill>
                <a:schemeClr val="accent1">
                  <a:lumMod val="75000"/>
                </a:schemeClr>
              </a:solidFill>
              <a:latin typeface="+mj-lt"/>
              <a:cs typeface="Arial"/>
            </a:endParaRPr>
          </a:p>
          <a:p>
            <a:r>
              <a:rPr lang="en-US" sz="2600" spc="-3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D-dimer </a:t>
            </a:r>
            <a:r>
              <a:rPr lang="en-US" sz="2600" spc="-2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testing </a:t>
            </a:r>
            <a:r>
              <a:rPr lang="en-US" sz="2600" spc="-45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has </a:t>
            </a:r>
            <a:r>
              <a:rPr lang="en-US" sz="2600" spc="-5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proven </a:t>
            </a:r>
            <a:r>
              <a:rPr lang="en-US" sz="2600" spc="-5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to </a:t>
            </a:r>
            <a:r>
              <a:rPr lang="en-US" sz="2600" spc="-1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be </a:t>
            </a:r>
            <a:r>
              <a:rPr lang="en-US" sz="2600" spc="-25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highly </a:t>
            </a:r>
            <a:r>
              <a:rPr lang="en-US" sz="2600" spc="-4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sensitive </a:t>
            </a:r>
            <a:r>
              <a:rPr lang="en-US" sz="26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but</a:t>
            </a:r>
            <a:r>
              <a:rPr lang="en-US" sz="2600" spc="-305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600" spc="-5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not  </a:t>
            </a:r>
            <a:r>
              <a:rPr lang="en-US" sz="2600" spc="-2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specific.</a:t>
            </a:r>
          </a:p>
          <a:p>
            <a:pPr marL="355600" indent="-342900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600" b="1" spc="-5" dirty="0">
                <a:solidFill>
                  <a:srgbClr val="C00000"/>
                </a:solidFill>
                <a:latin typeface="+mj-lt"/>
                <a:cs typeface="Times New Roman"/>
              </a:rPr>
              <a:t>False </a:t>
            </a:r>
            <a:r>
              <a:rPr lang="en-US" sz="2600" b="1" dirty="0">
                <a:solidFill>
                  <a:srgbClr val="C00000"/>
                </a:solidFill>
                <a:latin typeface="+mj-lt"/>
                <a:cs typeface="Times New Roman"/>
              </a:rPr>
              <a:t>Positive</a:t>
            </a:r>
            <a:r>
              <a:rPr lang="en-US" sz="2600" b="1" spc="-50" dirty="0">
                <a:solidFill>
                  <a:srgbClr val="C00000"/>
                </a:solidFill>
                <a:latin typeface="+mj-lt"/>
                <a:cs typeface="Times New Roman"/>
              </a:rPr>
              <a:t> </a:t>
            </a:r>
            <a:r>
              <a:rPr lang="en-US" sz="2600" b="1" spc="-5" dirty="0">
                <a:solidFill>
                  <a:srgbClr val="C00000"/>
                </a:solidFill>
                <a:latin typeface="+mj-lt"/>
                <a:cs typeface="Times New Roman"/>
              </a:rPr>
              <a:t>D-Dimer</a:t>
            </a:r>
            <a:endParaRPr lang="en-US" sz="2600" dirty="0">
              <a:latin typeface="+mj-lt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335"/>
              </a:spcBef>
              <a:buFont typeface="Arial"/>
              <a:buChar char="–"/>
              <a:tabLst>
                <a:tab pos="756920" algn="l"/>
              </a:tabLst>
            </a:pPr>
            <a:r>
              <a:rPr lang="en-US" sz="2600" spc="-5" dirty="0">
                <a:latin typeface="+mj-lt"/>
                <a:cs typeface="Times New Roman"/>
              </a:rPr>
              <a:t>Pregnancy</a:t>
            </a:r>
            <a:endParaRPr lang="en-US" sz="2600" dirty="0">
              <a:latin typeface="+mj-lt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335"/>
              </a:spcBef>
              <a:buFont typeface="Arial"/>
              <a:buChar char="–"/>
              <a:tabLst>
                <a:tab pos="756920" algn="l"/>
              </a:tabLst>
            </a:pPr>
            <a:r>
              <a:rPr lang="en-US" sz="2600" spc="-25" dirty="0">
                <a:latin typeface="+mj-lt"/>
                <a:cs typeface="Times New Roman"/>
              </a:rPr>
              <a:t>Trauma</a:t>
            </a:r>
            <a:endParaRPr lang="en-US" sz="2600" dirty="0">
              <a:latin typeface="+mj-lt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340"/>
              </a:spcBef>
              <a:buFont typeface="Arial"/>
              <a:buChar char="–"/>
              <a:tabLst>
                <a:tab pos="756920" algn="l"/>
              </a:tabLst>
            </a:pPr>
            <a:r>
              <a:rPr lang="en-US" sz="2600" spc="-5" dirty="0">
                <a:latin typeface="+mj-lt"/>
                <a:cs typeface="Times New Roman"/>
              </a:rPr>
              <a:t>Postoperative</a:t>
            </a:r>
            <a:r>
              <a:rPr lang="en-US" sz="2600" spc="-60" dirty="0">
                <a:latin typeface="+mj-lt"/>
                <a:cs typeface="Times New Roman"/>
              </a:rPr>
              <a:t> </a:t>
            </a:r>
            <a:r>
              <a:rPr lang="en-US" sz="2600" spc="-5" dirty="0">
                <a:latin typeface="+mj-lt"/>
                <a:cs typeface="Times New Roman"/>
              </a:rPr>
              <a:t>Recovery</a:t>
            </a:r>
            <a:endParaRPr lang="en-US" sz="2600" dirty="0">
              <a:latin typeface="+mj-lt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335"/>
              </a:spcBef>
              <a:buFont typeface="Arial"/>
              <a:buChar char="–"/>
              <a:tabLst>
                <a:tab pos="756920" algn="l"/>
              </a:tabLst>
            </a:pPr>
            <a:r>
              <a:rPr lang="en-US" sz="2600" spc="-5" dirty="0">
                <a:latin typeface="+mj-lt"/>
                <a:cs typeface="Times New Roman"/>
              </a:rPr>
              <a:t>Inflammation</a:t>
            </a:r>
            <a:endParaRPr lang="en-US" sz="2600" dirty="0">
              <a:latin typeface="+mj-lt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340"/>
              </a:spcBef>
              <a:buFont typeface="Arial"/>
              <a:buChar char="–"/>
              <a:tabLst>
                <a:tab pos="756920" algn="l"/>
              </a:tabLst>
            </a:pPr>
            <a:r>
              <a:rPr lang="en-US" sz="2600" spc="-5" dirty="0">
                <a:latin typeface="+mj-lt"/>
                <a:cs typeface="Times New Roman"/>
              </a:rPr>
              <a:t>Cancer</a:t>
            </a:r>
            <a:endParaRPr lang="en-US" sz="2600" dirty="0">
              <a:latin typeface="+mj-lt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335"/>
              </a:spcBef>
              <a:buFont typeface="Arial"/>
              <a:buChar char="–"/>
              <a:tabLst>
                <a:tab pos="756920" algn="l"/>
              </a:tabLst>
            </a:pPr>
            <a:r>
              <a:rPr lang="en-US" sz="2600" spc="-5" dirty="0">
                <a:latin typeface="+mj-lt"/>
                <a:cs typeface="Times New Roman"/>
              </a:rPr>
              <a:t>Rheumatoid Factor</a:t>
            </a:r>
            <a:endParaRPr lang="en-US" sz="2600" dirty="0">
              <a:latin typeface="+mj-lt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335"/>
              </a:spcBef>
              <a:buFont typeface="Arial"/>
              <a:buChar char="–"/>
              <a:tabLst>
                <a:tab pos="756920" algn="l"/>
              </a:tabLst>
            </a:pPr>
            <a:r>
              <a:rPr lang="en-US" sz="2600" spc="-5" dirty="0">
                <a:latin typeface="+mj-lt"/>
                <a:cs typeface="Times New Roman"/>
              </a:rPr>
              <a:t>Older</a:t>
            </a:r>
            <a:r>
              <a:rPr lang="en-US" sz="2600" spc="-150" dirty="0">
                <a:latin typeface="+mj-lt"/>
                <a:cs typeface="Times New Roman"/>
              </a:rPr>
              <a:t> </a:t>
            </a:r>
            <a:r>
              <a:rPr lang="en-US" sz="2600" spc="-5" dirty="0">
                <a:latin typeface="+mj-lt"/>
                <a:cs typeface="Times New Roman"/>
              </a:rPr>
              <a:t>Age</a:t>
            </a:r>
            <a:endParaRPr lang="en-US" sz="2600" dirty="0">
              <a:latin typeface="+mj-lt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34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600" b="1" spc="-5" dirty="0">
                <a:solidFill>
                  <a:srgbClr val="C00000"/>
                </a:solidFill>
                <a:latin typeface="+mj-lt"/>
                <a:cs typeface="Times New Roman"/>
              </a:rPr>
              <a:t>False Negative</a:t>
            </a:r>
            <a:r>
              <a:rPr lang="en-US" sz="2600" b="1" spc="-25" dirty="0">
                <a:solidFill>
                  <a:srgbClr val="C00000"/>
                </a:solidFill>
                <a:latin typeface="+mj-lt"/>
                <a:cs typeface="Times New Roman"/>
              </a:rPr>
              <a:t> </a:t>
            </a:r>
            <a:r>
              <a:rPr lang="en-US" sz="2600" b="1" spc="-5" dirty="0">
                <a:solidFill>
                  <a:srgbClr val="C00000"/>
                </a:solidFill>
                <a:latin typeface="+mj-lt"/>
                <a:cs typeface="Times New Roman"/>
              </a:rPr>
              <a:t>D-Dimer</a:t>
            </a:r>
            <a:endParaRPr lang="en-US" sz="2600" dirty="0">
              <a:latin typeface="+mj-lt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335"/>
              </a:spcBef>
              <a:buFont typeface="Arial"/>
              <a:buChar char="–"/>
              <a:tabLst>
                <a:tab pos="756920" algn="l"/>
              </a:tabLst>
            </a:pPr>
            <a:r>
              <a:rPr lang="en-US" sz="2600" spc="-5" dirty="0">
                <a:latin typeface="+mj-lt"/>
                <a:cs typeface="Times New Roman"/>
              </a:rPr>
              <a:t>Heparin</a:t>
            </a:r>
            <a:endParaRPr lang="en-US" sz="2600" dirty="0">
              <a:latin typeface="+mj-lt"/>
              <a:cs typeface="Times New Roman"/>
            </a:endParaRPr>
          </a:p>
          <a:p>
            <a:endParaRPr lang="en-US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086979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A8B76-EAE6-46C0-A34B-883135AF1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995" y="829733"/>
            <a:ext cx="8534400" cy="101232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b="1" dirty="0"/>
              <a:t>ELEVATED CARDIAC BIOMARKERS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63B5D-4F25-4F60-B0E6-9C4FDA84D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2995" y="2054087"/>
            <a:ext cx="8534400" cy="3974181"/>
          </a:xfrm>
        </p:spPr>
        <p:txBody>
          <a:bodyPr/>
          <a:lstStyle/>
          <a:p>
            <a:endParaRPr lang="en-US" dirty="0"/>
          </a:p>
          <a:p>
            <a:r>
              <a:rPr lang="en-US" sz="2400" dirty="0"/>
              <a:t>Serum troponin </a:t>
            </a:r>
          </a:p>
          <a:p>
            <a:r>
              <a:rPr lang="en-US" sz="2400" dirty="0"/>
              <a:t>Plasma heart-type fatty acid–binding protein levels increase because of RV microinfarction.</a:t>
            </a:r>
          </a:p>
          <a:p>
            <a:r>
              <a:rPr lang="en-US" sz="2400" dirty="0"/>
              <a:t>Myocardial stretch causes release of brain natriuretic peptide or NT-pro-brain natriuretic peptide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550534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1200" y="276982"/>
            <a:ext cx="8229600" cy="1290738"/>
          </a:xfrm>
          <a:prstGeom prst="rect">
            <a:avLst/>
          </a:prstGeom>
          <a:solidFill>
            <a:srgbClr val="000066"/>
          </a:solidFill>
        </p:spPr>
        <p:txBody>
          <a:bodyPr vert="horz" wrap="square" lIns="0" tIns="59055" rIns="0" bIns="0" rtlCol="0" anchor="ctr">
            <a:spAutoFit/>
          </a:bodyPr>
          <a:lstStyle/>
          <a:p>
            <a:pPr marL="815975">
              <a:spcBef>
                <a:spcPts val="465"/>
              </a:spcBef>
            </a:pPr>
            <a:r>
              <a:rPr sz="4000" spc="-254" dirty="0">
                <a:solidFill>
                  <a:srgbClr val="FFFFFF"/>
                </a:solidFill>
              </a:rPr>
              <a:t>Doppler </a:t>
            </a:r>
            <a:r>
              <a:rPr sz="4000" spc="-270" dirty="0">
                <a:solidFill>
                  <a:srgbClr val="FFFFFF"/>
                </a:solidFill>
              </a:rPr>
              <a:t>ultrasound </a:t>
            </a:r>
            <a:r>
              <a:rPr sz="4000" spc="-185" dirty="0">
                <a:solidFill>
                  <a:srgbClr val="FFFFFF"/>
                </a:solidFill>
              </a:rPr>
              <a:t>of </a:t>
            </a:r>
            <a:r>
              <a:rPr sz="4000" spc="-300" dirty="0">
                <a:solidFill>
                  <a:srgbClr val="FFFFFF"/>
                </a:solidFill>
              </a:rPr>
              <a:t>leg</a:t>
            </a:r>
            <a:r>
              <a:rPr sz="4000" spc="-85" dirty="0">
                <a:solidFill>
                  <a:srgbClr val="FFFFFF"/>
                </a:solidFill>
              </a:rPr>
              <a:t> </a:t>
            </a:r>
            <a:r>
              <a:rPr sz="4000" spc="-335" dirty="0">
                <a:solidFill>
                  <a:srgbClr val="FFFFFF"/>
                </a:solidFill>
              </a:rPr>
              <a:t>veins</a:t>
            </a:r>
            <a:endParaRPr sz="4000" dirty="0"/>
          </a:p>
        </p:txBody>
      </p:sp>
      <p:sp>
        <p:nvSpPr>
          <p:cNvPr id="3" name="object 3"/>
          <p:cNvSpPr/>
          <p:nvPr/>
        </p:nvSpPr>
        <p:spPr>
          <a:xfrm>
            <a:off x="2057400" y="1915667"/>
            <a:ext cx="2537460" cy="411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876800" y="2438401"/>
            <a:ext cx="5257800" cy="1261243"/>
          </a:xfrm>
          <a:prstGeom prst="rect">
            <a:avLst/>
          </a:prstGeom>
          <a:solidFill>
            <a:srgbClr val="000066"/>
          </a:solidFill>
        </p:spPr>
        <p:txBody>
          <a:bodyPr vert="horz" wrap="square" lIns="0" tIns="29845" rIns="0" bIns="0" rtlCol="0">
            <a:spAutoFit/>
          </a:bodyPr>
          <a:lstStyle/>
          <a:p>
            <a:pPr marL="92075" marR="130175">
              <a:spcBef>
                <a:spcPts val="235"/>
              </a:spcBef>
            </a:pPr>
            <a:r>
              <a:rPr sz="2000" b="1" spc="-140" dirty="0">
                <a:solidFill>
                  <a:srgbClr val="00FF00"/>
                </a:solidFill>
                <a:latin typeface="Arial"/>
                <a:cs typeface="Arial"/>
              </a:rPr>
              <a:t>Principle </a:t>
            </a:r>
            <a:r>
              <a:rPr sz="2000" b="1" spc="-55" dirty="0">
                <a:solidFill>
                  <a:srgbClr val="00FF00"/>
                </a:solidFill>
                <a:latin typeface="Arial"/>
                <a:cs typeface="Arial"/>
              </a:rPr>
              <a:t>- </a:t>
            </a:r>
            <a:r>
              <a:rPr sz="2000" spc="-140" dirty="0">
                <a:solidFill>
                  <a:srgbClr val="FFFFFF"/>
                </a:solidFill>
                <a:latin typeface="Arial"/>
                <a:cs typeface="Arial"/>
              </a:rPr>
              <a:t>Veins </a:t>
            </a:r>
            <a:r>
              <a:rPr sz="2000" spc="-90" dirty="0">
                <a:solidFill>
                  <a:srgbClr val="FFFFFF"/>
                </a:solidFill>
                <a:latin typeface="Arial"/>
                <a:cs typeface="Arial"/>
              </a:rPr>
              <a:t>are 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normally 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compressible;  </a:t>
            </a:r>
            <a:r>
              <a:rPr sz="2000" spc="-140" dirty="0">
                <a:solidFill>
                  <a:srgbClr val="FFFFFF"/>
                </a:solidFill>
                <a:latin typeface="Arial"/>
                <a:cs typeface="Arial"/>
              </a:rPr>
              <a:t>Presence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000" spc="-229" dirty="0">
                <a:solidFill>
                  <a:srgbClr val="FFFFFF"/>
                </a:solidFill>
                <a:latin typeface="Arial"/>
                <a:cs typeface="Arial"/>
              </a:rPr>
              <a:t>DVT 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renders </a:t>
            </a:r>
            <a:r>
              <a:rPr sz="2000" spc="-105" dirty="0">
                <a:solidFill>
                  <a:srgbClr val="FFFFFF"/>
                </a:solidFill>
                <a:latin typeface="Arial"/>
                <a:cs typeface="Arial"/>
              </a:rPr>
              <a:t>veins 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non-compressible  </a:t>
            </a:r>
            <a:r>
              <a:rPr sz="2000" spc="-180" dirty="0">
                <a:solidFill>
                  <a:srgbClr val="FFFFFF"/>
                </a:solidFill>
                <a:latin typeface="Arial"/>
                <a:cs typeface="Arial"/>
              </a:rPr>
              <a:t>50%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patients </a:t>
            </a:r>
            <a:r>
              <a:rPr sz="2000" spc="10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2000" spc="-335" dirty="0">
                <a:solidFill>
                  <a:srgbClr val="FFFFFF"/>
                </a:solidFill>
                <a:latin typeface="Arial"/>
                <a:cs typeface="Arial"/>
              </a:rPr>
              <a:t>PE </a:t>
            </a:r>
            <a:r>
              <a:rPr sz="2000" spc="-125" dirty="0">
                <a:solidFill>
                  <a:srgbClr val="FFFFFF"/>
                </a:solidFill>
                <a:latin typeface="Arial"/>
                <a:cs typeface="Arial"/>
              </a:rPr>
              <a:t>have 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positive</a:t>
            </a:r>
            <a:r>
              <a:rPr sz="2000" spc="-2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ultrasound  </a:t>
            </a:r>
            <a:r>
              <a:rPr sz="2000" spc="-150" dirty="0">
                <a:solidFill>
                  <a:srgbClr val="FFFFFF"/>
                </a:solidFill>
                <a:latin typeface="Arial"/>
                <a:cs typeface="Arial"/>
              </a:rPr>
              <a:t>(95%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000" spc="-330" dirty="0">
                <a:solidFill>
                  <a:srgbClr val="FFFFFF"/>
                </a:solidFill>
                <a:latin typeface="Arial"/>
                <a:cs typeface="Arial"/>
              </a:rPr>
              <a:t>PE </a:t>
            </a:r>
            <a:r>
              <a:rPr sz="2000" spc="-90" dirty="0">
                <a:solidFill>
                  <a:srgbClr val="FFFFFF"/>
                </a:solidFill>
                <a:latin typeface="Arial"/>
                <a:cs typeface="Arial"/>
              </a:rPr>
              <a:t>are 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due </a:t>
            </a:r>
            <a:r>
              <a:rPr sz="2000" spc="1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000" spc="-95" dirty="0">
                <a:solidFill>
                  <a:srgbClr val="FFFFFF"/>
                </a:solidFill>
                <a:latin typeface="Arial"/>
                <a:cs typeface="Arial"/>
              </a:rPr>
              <a:t>leg</a:t>
            </a:r>
            <a:r>
              <a:rPr sz="2000" spc="-3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90" dirty="0">
                <a:solidFill>
                  <a:srgbClr val="FFFFFF"/>
                </a:solidFill>
                <a:latin typeface="Arial"/>
                <a:cs typeface="Arial"/>
              </a:rPr>
              <a:t>DVT)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A8B76-EAE6-46C0-A34B-883135AF1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995" y="0"/>
            <a:ext cx="8534400" cy="954157"/>
          </a:xfrm>
        </p:spPr>
        <p:txBody>
          <a:bodyPr/>
          <a:lstStyle/>
          <a:p>
            <a:r>
              <a:rPr lang="en-US" b="1" u="sng" dirty="0">
                <a:solidFill>
                  <a:srgbClr val="0070C0"/>
                </a:solidFill>
              </a:rPr>
              <a:t>Electrocardiogram: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63B5D-4F25-4F60-B0E6-9C4FDA84D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2995" y="954157"/>
            <a:ext cx="8534400" cy="5744817"/>
          </a:xfrm>
        </p:spPr>
        <p:txBody>
          <a:bodyPr>
            <a:normAutofit/>
          </a:bodyPr>
          <a:lstStyle/>
          <a:p>
            <a:pPr marL="299085" indent="-286385">
              <a:lnSpc>
                <a:spcPct val="100000"/>
              </a:lnSpc>
              <a:spcBef>
                <a:spcPts val="470"/>
              </a:spcBef>
              <a:buFont typeface="Wingdings" pitchFamily="2" charset="2"/>
              <a:buChar char="v"/>
              <a:tabLst>
                <a:tab pos="299720" algn="l"/>
              </a:tabLst>
            </a:pPr>
            <a:r>
              <a:rPr lang="en-US" sz="2400" dirty="0">
                <a:cs typeface="Arial"/>
              </a:rPr>
              <a:t>ECG  findings in PE are generally nonspecific and includes… </a:t>
            </a:r>
          </a:p>
          <a:p>
            <a:pPr marL="299085" indent="-286385">
              <a:lnSpc>
                <a:spcPct val="100000"/>
              </a:lnSpc>
              <a:spcBef>
                <a:spcPts val="470"/>
              </a:spcBef>
              <a:buFont typeface="Wingdings" pitchFamily="2" charset="2"/>
              <a:buChar char="v"/>
              <a:tabLst>
                <a:tab pos="299720" algn="l"/>
              </a:tabLst>
            </a:pPr>
            <a:r>
              <a:rPr lang="en-US" sz="2400" dirty="0">
                <a:cs typeface="Arial"/>
              </a:rPr>
              <a:t>Sinus tachycardia</a:t>
            </a:r>
          </a:p>
          <a:p>
            <a:pPr marL="299085" indent="-286385">
              <a:lnSpc>
                <a:spcPct val="100000"/>
              </a:lnSpc>
              <a:spcBef>
                <a:spcPts val="470"/>
              </a:spcBef>
              <a:buFont typeface="Arial" pitchFamily="34" charset="0"/>
              <a:buChar char="•"/>
              <a:tabLst>
                <a:tab pos="299720" algn="l"/>
              </a:tabLst>
            </a:pPr>
            <a:r>
              <a:rPr lang="en-US" sz="2400" dirty="0">
                <a:cs typeface="Arial"/>
              </a:rPr>
              <a:t>T-wave changes</a:t>
            </a:r>
          </a:p>
          <a:p>
            <a:pPr marL="299085" indent="-286385">
              <a:lnSpc>
                <a:spcPct val="100000"/>
              </a:lnSpc>
              <a:spcBef>
                <a:spcPts val="470"/>
              </a:spcBef>
              <a:buFont typeface="Arial" pitchFamily="34" charset="0"/>
              <a:buChar char="•"/>
              <a:tabLst>
                <a:tab pos="299720" algn="l"/>
              </a:tabLst>
            </a:pPr>
            <a:r>
              <a:rPr lang="en-US" sz="2400" dirty="0">
                <a:cs typeface="Arial"/>
              </a:rPr>
              <a:t>ST-segment abnormalities</a:t>
            </a:r>
          </a:p>
          <a:p>
            <a:pPr marL="299085" indent="-286385">
              <a:lnSpc>
                <a:spcPct val="100000"/>
              </a:lnSpc>
              <a:spcBef>
                <a:spcPts val="470"/>
              </a:spcBef>
              <a:buFont typeface="Arial" pitchFamily="34" charset="0"/>
              <a:buChar char="•"/>
              <a:tabLst>
                <a:tab pos="299720" algn="l"/>
              </a:tabLst>
            </a:pPr>
            <a:r>
              <a:rPr lang="en-US" sz="2400" dirty="0">
                <a:cs typeface="Arial"/>
              </a:rPr>
              <a:t>Left or right axis deviation</a:t>
            </a:r>
          </a:p>
          <a:p>
            <a:pPr marL="299085" indent="-286385">
              <a:lnSpc>
                <a:spcPct val="100000"/>
              </a:lnSpc>
              <a:spcBef>
                <a:spcPts val="470"/>
              </a:spcBef>
              <a:buFont typeface="Wingdings" pitchFamily="2" charset="2"/>
              <a:buChar char="v"/>
              <a:tabLst>
                <a:tab pos="299720" algn="l"/>
              </a:tabLst>
            </a:pPr>
            <a:r>
              <a:rPr lang="en-US" sz="2400" dirty="0">
                <a:cs typeface="Arial"/>
              </a:rPr>
              <a:t>The </a:t>
            </a:r>
            <a:r>
              <a:rPr lang="en-US" sz="2400" dirty="0">
                <a:solidFill>
                  <a:srgbClr val="FF0000"/>
                </a:solidFill>
                <a:cs typeface="Arial"/>
              </a:rPr>
              <a:t>S1Q3T3 pattern </a:t>
            </a:r>
            <a:r>
              <a:rPr lang="en-US" sz="2400" dirty="0" err="1">
                <a:cs typeface="Arial"/>
              </a:rPr>
              <a:t>considerd</a:t>
            </a:r>
            <a:r>
              <a:rPr lang="en-US" sz="2400" dirty="0">
                <a:cs typeface="Arial"/>
              </a:rPr>
              <a:t> to be specific but seen in very few patients.</a:t>
            </a:r>
          </a:p>
          <a:p>
            <a:pPr marL="299085" indent="-286385">
              <a:lnSpc>
                <a:spcPct val="100000"/>
              </a:lnSpc>
              <a:spcBef>
                <a:spcPts val="470"/>
              </a:spcBef>
              <a:buFont typeface="Wingdings" pitchFamily="2" charset="2"/>
              <a:buChar char="v"/>
              <a:tabLst>
                <a:tab pos="299720" algn="l"/>
              </a:tabLst>
            </a:pPr>
            <a:r>
              <a:rPr lang="en-US" sz="2400" dirty="0">
                <a:cs typeface="Arial"/>
              </a:rPr>
              <a:t>Other findings are:</a:t>
            </a:r>
          </a:p>
          <a:p>
            <a:pPr marL="299085" indent="-286385">
              <a:lnSpc>
                <a:spcPct val="100000"/>
              </a:lnSpc>
              <a:spcBef>
                <a:spcPts val="470"/>
              </a:spcBef>
              <a:buFont typeface="Arial" pitchFamily="34" charset="0"/>
              <a:buChar char="•"/>
              <a:tabLst>
                <a:tab pos="299720" algn="l"/>
              </a:tabLst>
            </a:pPr>
            <a:r>
              <a:rPr lang="en-US" sz="2400" dirty="0">
                <a:cs typeface="Arial"/>
              </a:rPr>
              <a:t>RV dysfunction or RV strain(</a:t>
            </a:r>
            <a:r>
              <a:rPr lang="en-US" sz="2400" dirty="0">
                <a:solidFill>
                  <a:srgbClr val="FF0000"/>
                </a:solidFill>
                <a:cs typeface="Arial"/>
              </a:rPr>
              <a:t>T-wave inversions in V1 To V3 </a:t>
            </a:r>
            <a:r>
              <a:rPr lang="en-US" sz="2400" dirty="0">
                <a:cs typeface="Arial"/>
              </a:rPr>
              <a:t>)  </a:t>
            </a:r>
          </a:p>
          <a:p>
            <a:pPr marL="299085" indent="-286385">
              <a:lnSpc>
                <a:spcPct val="100000"/>
              </a:lnSpc>
              <a:spcBef>
                <a:spcPts val="470"/>
              </a:spcBef>
              <a:buFont typeface="Arial" pitchFamily="34" charset="0"/>
              <a:buChar char="•"/>
              <a:tabLst>
                <a:tab pos="299720" algn="l"/>
              </a:tabLst>
            </a:pPr>
            <a:r>
              <a:rPr lang="en-US" sz="2400" dirty="0">
                <a:cs typeface="Arial"/>
              </a:rPr>
              <a:t>RBBB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4812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99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1200" y="457201"/>
            <a:ext cx="7772400" cy="3069431"/>
          </a:xfrm>
        </p:spPr>
      </p:pic>
      <p:pic>
        <p:nvPicPr>
          <p:cNvPr id="5" name="Picture 4" descr="imag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0" y="3886200"/>
            <a:ext cx="3505200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24C1F-8CCC-4893-AA51-4EA986DB8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203" y="728133"/>
            <a:ext cx="8534400" cy="1507067"/>
          </a:xfrm>
        </p:spPr>
        <p:txBody>
          <a:bodyPr/>
          <a:lstStyle/>
          <a:p>
            <a:r>
              <a:rPr lang="en-US" dirty="0"/>
              <a:t>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560086-19DA-4573-96E8-11C30AC48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438" y="2514600"/>
            <a:ext cx="8534400" cy="3615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 pulmonary embolism is a blood clot in the lung that occurs when a clot in another part of the body (often the leg or arm) moves through the bloodstream and becomes lodged in </a:t>
            </a:r>
            <a:r>
              <a:rPr lang="en-US" sz="2400" dirty="0" err="1"/>
              <a:t>theblood</a:t>
            </a:r>
            <a:r>
              <a:rPr lang="en-US" sz="2400" dirty="0"/>
              <a:t> vessels of the lung, lowers oxygen levels in the lungs and increases blood pressure in the pulmonary arteries.</a:t>
            </a:r>
          </a:p>
        </p:txBody>
      </p:sp>
    </p:spTree>
    <p:extLst>
      <p:ext uri="{BB962C8B-B14F-4D97-AF65-F5344CB8AC3E}">
        <p14:creationId xmlns:p14="http://schemas.microsoft.com/office/powerpoint/2010/main" val="7478863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A8B76-EAE6-46C0-A34B-883135AF1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995" y="829733"/>
            <a:ext cx="8534400" cy="1158094"/>
          </a:xfrm>
        </p:spPr>
        <p:txBody>
          <a:bodyPr/>
          <a:lstStyle/>
          <a:p>
            <a:r>
              <a:rPr lang="en-US" spc="-360" dirty="0">
                <a:solidFill>
                  <a:srgbClr val="FFFFFF"/>
                </a:solidFill>
              </a:rPr>
              <a:t>Echocardiography</a:t>
            </a:r>
            <a:endParaRPr lang="en-US" dirty="0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97C7E2D7-72F6-4418-82E4-61331FBCB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2650" y="1577009"/>
            <a:ext cx="8534400" cy="49563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2166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A8B76-EAE6-46C0-A34B-883135AF1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995" y="278297"/>
            <a:ext cx="8534400" cy="1113182"/>
          </a:xfrm>
        </p:spPr>
        <p:txBody>
          <a:bodyPr/>
          <a:lstStyle/>
          <a:p>
            <a:r>
              <a:rPr lang="en-US" spc="-565" dirty="0">
                <a:solidFill>
                  <a:srgbClr val="FFFFFF"/>
                </a:solidFill>
              </a:rPr>
              <a:t>ABG</a:t>
            </a:r>
            <a:r>
              <a:rPr lang="en-US" spc="-220" dirty="0">
                <a:solidFill>
                  <a:srgbClr val="FFFFFF"/>
                </a:solidFill>
              </a:rPr>
              <a:t> </a:t>
            </a:r>
            <a:r>
              <a:rPr lang="en-US" spc="-340" dirty="0">
                <a:solidFill>
                  <a:srgbClr val="FFFFFF"/>
                </a:solidFill>
              </a:rPr>
              <a:t>analysis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63B5D-4F25-4F60-B0E6-9C4FDA84D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2995" y="1391479"/>
            <a:ext cx="8534400" cy="4636789"/>
          </a:xfrm>
        </p:spPr>
        <p:txBody>
          <a:bodyPr/>
          <a:lstStyle/>
          <a:p>
            <a:pPr marL="355600" indent="-342900">
              <a:lnSpc>
                <a:spcPct val="100000"/>
              </a:lnSpc>
              <a:spcBef>
                <a:spcPts val="775"/>
              </a:spcBef>
              <a:buClr>
                <a:srgbClr val="C00000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en-US" sz="2400" spc="-340" dirty="0">
                <a:cs typeface="Arial"/>
              </a:rPr>
              <a:t>ABG </a:t>
            </a:r>
            <a:r>
              <a:rPr lang="en-US" sz="2400" spc="-210" dirty="0">
                <a:cs typeface="Arial"/>
              </a:rPr>
              <a:t>has </a:t>
            </a:r>
            <a:r>
              <a:rPr lang="en-US" sz="2400" spc="-220" dirty="0">
                <a:cs typeface="Arial"/>
              </a:rPr>
              <a:t>a </a:t>
            </a:r>
            <a:r>
              <a:rPr lang="en-US" sz="2400" spc="-25" dirty="0">
                <a:cs typeface="Arial"/>
              </a:rPr>
              <a:t>limited</a:t>
            </a:r>
            <a:r>
              <a:rPr lang="en-US" sz="2400" spc="-220" dirty="0">
                <a:cs typeface="Arial"/>
              </a:rPr>
              <a:t> </a:t>
            </a:r>
            <a:r>
              <a:rPr lang="en-US" sz="2400" spc="-65" dirty="0">
                <a:cs typeface="Arial"/>
              </a:rPr>
              <a:t>role.</a:t>
            </a:r>
            <a:endParaRPr lang="en-US" sz="2400" dirty="0">
              <a:cs typeface="Arial"/>
            </a:endParaRPr>
          </a:p>
          <a:p>
            <a:pPr marL="355600" marR="735965" indent="-342900" algn="just">
              <a:lnSpc>
                <a:spcPct val="100000"/>
              </a:lnSpc>
              <a:spcBef>
                <a:spcPts val="675"/>
              </a:spcBef>
              <a:buClr>
                <a:srgbClr val="C00000"/>
              </a:buClr>
              <a:buFont typeface="Wingdings"/>
              <a:buChar char=""/>
              <a:tabLst>
                <a:tab pos="355600" algn="l"/>
              </a:tabLst>
            </a:pPr>
            <a:r>
              <a:rPr lang="en-US" sz="2400" spc="40" dirty="0">
                <a:cs typeface="Arial"/>
              </a:rPr>
              <a:t>It </a:t>
            </a:r>
            <a:r>
              <a:rPr lang="en-US" sz="2400" spc="-120" dirty="0">
                <a:cs typeface="Arial"/>
              </a:rPr>
              <a:t>usually reveal</a:t>
            </a:r>
            <a:r>
              <a:rPr lang="en-US" sz="2400" spc="-405" dirty="0">
                <a:cs typeface="Arial"/>
              </a:rPr>
              <a:t> </a:t>
            </a:r>
            <a:r>
              <a:rPr lang="en-US" sz="2400" spc="-135" dirty="0">
                <a:solidFill>
                  <a:srgbClr val="0000CC"/>
                </a:solidFill>
                <a:cs typeface="Arial"/>
              </a:rPr>
              <a:t>hypoxemia,  </a:t>
            </a:r>
            <a:r>
              <a:rPr lang="en-US" sz="2400" spc="-130" dirty="0">
                <a:solidFill>
                  <a:srgbClr val="0000CC"/>
                </a:solidFill>
                <a:cs typeface="Arial"/>
              </a:rPr>
              <a:t>hypocapnia </a:t>
            </a:r>
            <a:r>
              <a:rPr lang="en-US" sz="2400" spc="-135" dirty="0">
                <a:solidFill>
                  <a:srgbClr val="0000CC"/>
                </a:solidFill>
                <a:cs typeface="Arial"/>
              </a:rPr>
              <a:t>and </a:t>
            </a:r>
            <a:r>
              <a:rPr lang="en-US" sz="2400" spc="-80" dirty="0">
                <a:solidFill>
                  <a:srgbClr val="0000CC"/>
                </a:solidFill>
                <a:cs typeface="Arial"/>
              </a:rPr>
              <a:t>respiratory  </a:t>
            </a:r>
            <a:r>
              <a:rPr lang="en-US" sz="2400" spc="-135" dirty="0">
                <a:solidFill>
                  <a:srgbClr val="0000CC"/>
                </a:solidFill>
                <a:cs typeface="Arial"/>
              </a:rPr>
              <a:t>alkalosis.</a:t>
            </a:r>
            <a:endParaRPr lang="en-US" sz="2400" dirty="0"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lr>
                <a:srgbClr val="C00000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en-US" sz="2400" spc="-100" dirty="0">
                <a:cs typeface="Arial"/>
              </a:rPr>
              <a:t>Alveolar </a:t>
            </a:r>
            <a:r>
              <a:rPr lang="en-US" sz="2400" spc="-45" dirty="0">
                <a:cs typeface="Arial"/>
              </a:rPr>
              <a:t>arterial </a:t>
            </a:r>
            <a:r>
              <a:rPr lang="en-US" sz="2400" spc="-175" dirty="0">
                <a:cs typeface="Arial"/>
              </a:rPr>
              <a:t>oxygen</a:t>
            </a:r>
            <a:r>
              <a:rPr lang="en-US" sz="2400" spc="-310" dirty="0">
                <a:cs typeface="Arial"/>
              </a:rPr>
              <a:t> </a:t>
            </a:r>
            <a:r>
              <a:rPr lang="en-US" sz="2400" spc="-85" dirty="0">
                <a:cs typeface="Arial"/>
              </a:rPr>
              <a:t>gradient</a:t>
            </a:r>
            <a:endParaRPr lang="en-US" sz="2400" dirty="0">
              <a:cs typeface="Arial"/>
            </a:endParaRPr>
          </a:p>
          <a:p>
            <a:pPr marL="355600" marR="5080">
              <a:lnSpc>
                <a:spcPct val="100000"/>
              </a:lnSpc>
            </a:pPr>
            <a:r>
              <a:rPr lang="en-US" sz="2400" spc="-85" dirty="0">
                <a:cs typeface="Arial"/>
              </a:rPr>
              <a:t>, </a:t>
            </a:r>
            <a:r>
              <a:rPr lang="en-US" sz="2400" spc="-110" dirty="0">
                <a:cs typeface="Arial"/>
              </a:rPr>
              <a:t>done </a:t>
            </a:r>
            <a:r>
              <a:rPr lang="en-US" sz="2400" spc="-40" dirty="0">
                <a:cs typeface="Arial"/>
              </a:rPr>
              <a:t>at </a:t>
            </a:r>
            <a:r>
              <a:rPr lang="en-US" sz="2400" spc="-70" dirty="0">
                <a:cs typeface="Arial"/>
              </a:rPr>
              <a:t>room </a:t>
            </a:r>
            <a:r>
              <a:rPr lang="en-US" sz="2400" spc="-120" dirty="0">
                <a:cs typeface="Arial"/>
              </a:rPr>
              <a:t>air, </a:t>
            </a:r>
            <a:r>
              <a:rPr lang="en-US" sz="2400" spc="-185" dirty="0">
                <a:cs typeface="Arial"/>
              </a:rPr>
              <a:t>a-a </a:t>
            </a:r>
            <a:r>
              <a:rPr lang="en-US" sz="2400" spc="-90" dirty="0">
                <a:cs typeface="Arial"/>
              </a:rPr>
              <a:t>gradient</a:t>
            </a:r>
            <a:r>
              <a:rPr lang="en-US" sz="2400" spc="-380" dirty="0">
                <a:cs typeface="Arial"/>
              </a:rPr>
              <a:t> </a:t>
            </a:r>
            <a:r>
              <a:rPr lang="en-US" sz="2400" spc="-245" dirty="0">
                <a:cs typeface="Arial"/>
              </a:rPr>
              <a:t>&gt;  </a:t>
            </a:r>
            <a:r>
              <a:rPr lang="en-US" sz="2400" spc="-130" dirty="0">
                <a:cs typeface="Arial"/>
              </a:rPr>
              <a:t>15-20 </a:t>
            </a:r>
            <a:r>
              <a:rPr lang="en-US" sz="2400" spc="-145" dirty="0">
                <a:cs typeface="Arial"/>
              </a:rPr>
              <a:t>is </a:t>
            </a:r>
            <a:r>
              <a:rPr lang="en-US" sz="2400" spc="-125" dirty="0">
                <a:cs typeface="Arial"/>
              </a:rPr>
              <a:t>considered</a:t>
            </a:r>
            <a:r>
              <a:rPr lang="en-US" sz="2400" spc="-100" dirty="0">
                <a:cs typeface="Arial"/>
              </a:rPr>
              <a:t> </a:t>
            </a:r>
            <a:r>
              <a:rPr lang="en-US" sz="2400" spc="-95" dirty="0">
                <a:cs typeface="Arial"/>
              </a:rPr>
              <a:t>abnormal and it is </a:t>
            </a:r>
            <a:r>
              <a:rPr lang="en-US" sz="2400" spc="-95" dirty="0">
                <a:solidFill>
                  <a:srgbClr val="00B0F0"/>
                </a:solidFill>
                <a:cs typeface="Arial"/>
              </a:rPr>
              <a:t>increased</a:t>
            </a:r>
            <a:r>
              <a:rPr lang="en-US" sz="2400" spc="-95" dirty="0">
                <a:cs typeface="Arial"/>
              </a:rPr>
              <a:t> in PTE.</a:t>
            </a:r>
          </a:p>
          <a:p>
            <a:pPr marL="355600" marR="5080">
              <a:lnSpc>
                <a:spcPct val="100000"/>
              </a:lnSpc>
              <a:buFont typeface="Wingdings" pitchFamily="2" charset="2"/>
              <a:buChar char="v"/>
            </a:pPr>
            <a:r>
              <a:rPr lang="en-US" sz="2400" spc="-95" dirty="0">
                <a:cs typeface="Arial"/>
              </a:rPr>
              <a:t>Hypercapnia is rare</a:t>
            </a:r>
            <a:r>
              <a:rPr lang="en-US" spc="-95" dirty="0">
                <a:latin typeface="Arial"/>
                <a:cs typeface="Arial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7764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A8B76-EAE6-46C0-A34B-883135AF1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995" y="132523"/>
            <a:ext cx="8534400" cy="901148"/>
          </a:xfrm>
        </p:spPr>
        <p:txBody>
          <a:bodyPr/>
          <a:lstStyle/>
          <a:p>
            <a:r>
              <a:rPr lang="en-US" spc="-385" dirty="0">
                <a:solidFill>
                  <a:srgbClr val="FFFFFF"/>
                </a:solidFill>
              </a:rPr>
              <a:t>Chest </a:t>
            </a:r>
            <a:r>
              <a:rPr lang="en-US" spc="-390" dirty="0">
                <a:solidFill>
                  <a:srgbClr val="FFFFFF"/>
                </a:solidFill>
              </a:rPr>
              <a:t>x</a:t>
            </a:r>
            <a:r>
              <a:rPr lang="en-US" spc="-65" dirty="0">
                <a:solidFill>
                  <a:srgbClr val="FFFFFF"/>
                </a:solidFill>
              </a:rPr>
              <a:t> </a:t>
            </a:r>
            <a:r>
              <a:rPr lang="en-US" spc="-300" dirty="0">
                <a:solidFill>
                  <a:srgbClr val="FFFFFF"/>
                </a:solidFill>
              </a:rPr>
              <a:t>ray</a:t>
            </a:r>
            <a:endParaRPr lang="en-US" dirty="0"/>
          </a:p>
        </p:txBody>
      </p:sp>
      <p:sp>
        <p:nvSpPr>
          <p:cNvPr id="4" name="object 8">
            <a:extLst>
              <a:ext uri="{FF2B5EF4-FFF2-40B4-BE49-F238E27FC236}">
                <a16:creationId xmlns:a16="http://schemas.microsoft.com/office/drawing/2014/main" id="{7F90A43B-B09F-4831-A381-1B89BFAB3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330" y="1033671"/>
            <a:ext cx="9713844" cy="56918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1374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A8B76-EAE6-46C0-A34B-883135AF1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995" y="1"/>
            <a:ext cx="8534400" cy="1391477"/>
          </a:xfrm>
        </p:spPr>
        <p:txBody>
          <a:bodyPr/>
          <a:lstStyle/>
          <a:p>
            <a:r>
              <a:rPr lang="en-US" spc="-5" dirty="0">
                <a:solidFill>
                  <a:srgbClr val="FFFFFF"/>
                </a:solidFill>
                <a:latin typeface="Times New Roman"/>
                <a:cs typeface="Times New Roman"/>
              </a:rPr>
              <a:t>Radiographic </a:t>
            </a:r>
            <a:r>
              <a:rPr lang="en-US" dirty="0">
                <a:solidFill>
                  <a:srgbClr val="FFFFFF"/>
                </a:solidFill>
                <a:latin typeface="Times New Roman"/>
                <a:cs typeface="Times New Roman"/>
              </a:rPr>
              <a:t>signs of acute</a:t>
            </a:r>
            <a:r>
              <a:rPr lang="en-US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dirty="0">
                <a:solidFill>
                  <a:srgbClr val="FFFFFF"/>
                </a:solidFill>
                <a:latin typeface="Times New Roman"/>
                <a:cs typeface="Times New Roman"/>
              </a:rPr>
              <a:t>pulmonary  </a:t>
            </a:r>
            <a:r>
              <a:rPr lang="en-US" spc="-5" dirty="0">
                <a:solidFill>
                  <a:srgbClr val="FFFFFF"/>
                </a:solidFill>
                <a:latin typeface="Times New Roman"/>
                <a:cs typeface="Times New Roman"/>
              </a:rPr>
              <a:t>embolism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63B5D-4F25-4F60-B0E6-9C4FDA84D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2995" y="2491409"/>
            <a:ext cx="8534400" cy="3114261"/>
          </a:xfrm>
        </p:spPr>
        <p:txBody>
          <a:bodyPr>
            <a:noAutofit/>
          </a:bodyPr>
          <a:lstStyle/>
          <a:p>
            <a:pPr marL="355600" marR="779145" indent="-342900">
              <a:lnSpc>
                <a:spcPts val="3080"/>
              </a:lnSpc>
              <a:spcBef>
                <a:spcPts val="840"/>
              </a:spcBef>
              <a:buClr>
                <a:srgbClr val="FF0000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en-US" sz="2400" dirty="0">
                <a:solidFill>
                  <a:srgbClr val="006600"/>
                </a:solidFill>
                <a:cs typeface="Times New Roman"/>
              </a:rPr>
              <a:t>Signs with relative </a:t>
            </a:r>
            <a:r>
              <a:rPr lang="en-US" sz="2400" dirty="0">
                <a:solidFill>
                  <a:srgbClr val="FF0000"/>
                </a:solidFill>
                <a:cs typeface="Times New Roman"/>
              </a:rPr>
              <a:t>high specificity </a:t>
            </a:r>
            <a:r>
              <a:rPr lang="en-US" sz="2400" dirty="0">
                <a:solidFill>
                  <a:srgbClr val="006600"/>
                </a:solidFill>
                <a:cs typeface="Times New Roman"/>
              </a:rPr>
              <a:t>but</a:t>
            </a:r>
            <a:r>
              <a:rPr lang="en-US" sz="2400" spc="-105" dirty="0">
                <a:solidFill>
                  <a:srgbClr val="006600"/>
                </a:solidFill>
                <a:cs typeface="Times New Roman"/>
              </a:rPr>
              <a:t> </a:t>
            </a:r>
            <a:r>
              <a:rPr lang="en-US" sz="2400" dirty="0">
                <a:solidFill>
                  <a:srgbClr val="006600"/>
                </a:solidFill>
                <a:cs typeface="Times New Roman"/>
              </a:rPr>
              <a:t>low  sensitivity for acute pulmonary</a:t>
            </a:r>
            <a:r>
              <a:rPr lang="en-US" sz="2400" spc="-100" dirty="0">
                <a:solidFill>
                  <a:srgbClr val="006600"/>
                </a:solidFill>
                <a:cs typeface="Times New Roman"/>
              </a:rPr>
              <a:t> </a:t>
            </a:r>
            <a:r>
              <a:rPr lang="en-US" sz="2400" dirty="0">
                <a:solidFill>
                  <a:srgbClr val="006600"/>
                </a:solidFill>
                <a:cs typeface="Times New Roman"/>
              </a:rPr>
              <a:t>embolism:</a:t>
            </a:r>
            <a:endParaRPr lang="en-US" sz="2400" dirty="0"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FF0000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en-US" sz="2400" dirty="0">
                <a:cs typeface="Times New Roman"/>
              </a:rPr>
              <a:t>Decreased vascularity in the peripheral lung </a:t>
            </a:r>
            <a:r>
              <a:rPr lang="en-US" sz="2400" spc="-20" dirty="0">
                <a:cs typeface="Times New Roman"/>
              </a:rPr>
              <a:t>(</a:t>
            </a:r>
            <a:r>
              <a:rPr lang="en-US" sz="2400" spc="-20" dirty="0" err="1">
                <a:solidFill>
                  <a:srgbClr val="FF0000"/>
                </a:solidFill>
                <a:cs typeface="Times New Roman"/>
              </a:rPr>
              <a:t>Westermark</a:t>
            </a:r>
            <a:r>
              <a:rPr lang="en-US" sz="2400" spc="-170" dirty="0">
                <a:solidFill>
                  <a:srgbClr val="FF0000"/>
                </a:solidFill>
                <a:cs typeface="Times New Roman"/>
              </a:rPr>
              <a:t> </a:t>
            </a:r>
            <a:r>
              <a:rPr lang="en-US" sz="2400" dirty="0">
                <a:solidFill>
                  <a:srgbClr val="FF0000"/>
                </a:solidFill>
                <a:cs typeface="Times New Roman"/>
              </a:rPr>
              <a:t>sign</a:t>
            </a:r>
            <a:r>
              <a:rPr lang="en-US" sz="2400" dirty="0">
                <a:cs typeface="Times New Roman"/>
              </a:rPr>
              <a:t>).</a:t>
            </a:r>
          </a:p>
          <a:p>
            <a:pPr marL="355600" indent="-342900">
              <a:lnSpc>
                <a:spcPct val="100000"/>
              </a:lnSpc>
              <a:spcBef>
                <a:spcPts val="2020"/>
              </a:spcBef>
              <a:buClr>
                <a:srgbClr val="FF0000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en-US" sz="2400" spc="-10" dirty="0">
                <a:cs typeface="Times New Roman"/>
              </a:rPr>
              <a:t>Enlargement </a:t>
            </a:r>
            <a:r>
              <a:rPr lang="en-US" sz="2400" dirty="0">
                <a:cs typeface="Times New Roman"/>
              </a:rPr>
              <a:t>of the central </a:t>
            </a:r>
            <a:r>
              <a:rPr lang="en-US" sz="2400" spc="-5" dirty="0">
                <a:cs typeface="Times New Roman"/>
              </a:rPr>
              <a:t>pulmonary </a:t>
            </a:r>
            <a:r>
              <a:rPr lang="en-US" sz="2400" dirty="0">
                <a:cs typeface="Times New Roman"/>
              </a:rPr>
              <a:t>artery (</a:t>
            </a:r>
            <a:r>
              <a:rPr lang="en-US" sz="2400" dirty="0" err="1">
                <a:solidFill>
                  <a:srgbClr val="FF0000"/>
                </a:solidFill>
                <a:cs typeface="Times New Roman"/>
              </a:rPr>
              <a:t>Fleischner</a:t>
            </a:r>
            <a:r>
              <a:rPr lang="en-US" sz="2400" spc="-65" dirty="0">
                <a:solidFill>
                  <a:srgbClr val="FF0000"/>
                </a:solidFill>
                <a:cs typeface="Times New Roman"/>
              </a:rPr>
              <a:t> </a:t>
            </a:r>
            <a:r>
              <a:rPr lang="en-US" sz="2400" dirty="0">
                <a:solidFill>
                  <a:srgbClr val="FF0000"/>
                </a:solidFill>
                <a:cs typeface="Times New Roman"/>
              </a:rPr>
              <a:t>sign</a:t>
            </a:r>
            <a:r>
              <a:rPr lang="en-US" sz="2400" dirty="0">
                <a:cs typeface="Times New Roman"/>
              </a:rPr>
              <a:t>).</a:t>
            </a:r>
          </a:p>
          <a:p>
            <a:pPr marL="355600" indent="-342900">
              <a:lnSpc>
                <a:spcPct val="100000"/>
              </a:lnSpc>
              <a:spcBef>
                <a:spcPts val="2014"/>
              </a:spcBef>
              <a:buClr>
                <a:srgbClr val="FF0000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en-US" sz="2400" spc="-5" dirty="0">
                <a:cs typeface="Times New Roman"/>
              </a:rPr>
              <a:t>Enlarged </a:t>
            </a:r>
            <a:r>
              <a:rPr lang="en-US" sz="2400" dirty="0">
                <a:cs typeface="Times New Roman"/>
              </a:rPr>
              <a:t>right descending </a:t>
            </a:r>
            <a:r>
              <a:rPr lang="en-US" sz="2400" spc="-5" dirty="0">
                <a:cs typeface="Times New Roman"/>
              </a:rPr>
              <a:t>pulmonary </a:t>
            </a:r>
            <a:r>
              <a:rPr lang="en-US" sz="2400" dirty="0">
                <a:cs typeface="Times New Roman"/>
              </a:rPr>
              <a:t>artery </a:t>
            </a:r>
            <a:r>
              <a:rPr lang="en-US" sz="2400" spc="-5" dirty="0">
                <a:solidFill>
                  <a:srgbClr val="FF0000"/>
                </a:solidFill>
                <a:cs typeface="Times New Roman"/>
              </a:rPr>
              <a:t>(</a:t>
            </a:r>
            <a:r>
              <a:rPr lang="en-US" sz="2400" spc="-5" dirty="0" err="1">
                <a:solidFill>
                  <a:srgbClr val="FF0000"/>
                </a:solidFill>
                <a:cs typeface="Times New Roman"/>
              </a:rPr>
              <a:t>Palla's</a:t>
            </a:r>
            <a:r>
              <a:rPr lang="en-US" sz="2400" spc="-80" dirty="0">
                <a:solidFill>
                  <a:srgbClr val="FF0000"/>
                </a:solidFill>
                <a:cs typeface="Times New Roman"/>
              </a:rPr>
              <a:t> </a:t>
            </a:r>
            <a:r>
              <a:rPr lang="en-US" sz="2400" dirty="0">
                <a:solidFill>
                  <a:srgbClr val="FF0000"/>
                </a:solidFill>
                <a:cs typeface="Times New Roman"/>
              </a:rPr>
              <a:t>sign)</a:t>
            </a:r>
            <a:endParaRPr lang="en-US" sz="2400" dirty="0"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014"/>
              </a:spcBef>
              <a:buClr>
                <a:srgbClr val="FF0000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en-US" sz="2400" dirty="0">
                <a:cs typeface="Times New Roman"/>
              </a:rPr>
              <a:t>Pleural based areas of increased opacity (</a:t>
            </a:r>
            <a:r>
              <a:rPr lang="en-US" sz="2400" dirty="0">
                <a:solidFill>
                  <a:srgbClr val="FF0000"/>
                </a:solidFill>
                <a:cs typeface="Times New Roman"/>
              </a:rPr>
              <a:t>Hampton</a:t>
            </a:r>
            <a:r>
              <a:rPr lang="en-US" sz="2400" spc="-140" dirty="0">
                <a:solidFill>
                  <a:srgbClr val="FF0000"/>
                </a:solidFill>
                <a:cs typeface="Times New Roman"/>
              </a:rPr>
              <a:t> </a:t>
            </a:r>
            <a:r>
              <a:rPr lang="en-US" sz="2400" spc="-5" dirty="0">
                <a:solidFill>
                  <a:srgbClr val="FF0000"/>
                </a:solidFill>
                <a:cs typeface="Times New Roman"/>
              </a:rPr>
              <a:t>hump</a:t>
            </a:r>
            <a:r>
              <a:rPr lang="en-US" sz="2400" spc="-5" dirty="0">
                <a:cs typeface="Times New Roman"/>
              </a:rPr>
              <a:t>).</a:t>
            </a:r>
            <a:endParaRPr lang="en-US" sz="2400" dirty="0"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020"/>
              </a:spcBef>
              <a:buClr>
                <a:srgbClr val="FF0000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en-US" sz="2400" spc="-5" dirty="0">
                <a:cs typeface="Times New Roman"/>
              </a:rPr>
              <a:t>Hemidiaphragm</a:t>
            </a:r>
            <a:r>
              <a:rPr lang="en-US" sz="2400" spc="-15" dirty="0">
                <a:cs typeface="Times New Roman"/>
              </a:rPr>
              <a:t> </a:t>
            </a:r>
            <a:r>
              <a:rPr lang="en-US" sz="2400" dirty="0">
                <a:cs typeface="Times New Roman"/>
              </a:rPr>
              <a:t>elevation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979510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A8B76-EAE6-46C0-A34B-883135AF1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995" y="829732"/>
            <a:ext cx="8534400" cy="1224355"/>
          </a:xfrm>
        </p:spPr>
        <p:txBody>
          <a:bodyPr/>
          <a:lstStyle/>
          <a:p>
            <a:r>
              <a:rPr lang="en-US" spc="-5" dirty="0">
                <a:solidFill>
                  <a:srgbClr val="FFFFFF"/>
                </a:solidFill>
                <a:latin typeface="Times New Roman"/>
                <a:cs typeface="Times New Roman"/>
              </a:rPr>
              <a:t>Radiographic </a:t>
            </a:r>
            <a:r>
              <a:rPr lang="en-US" dirty="0">
                <a:solidFill>
                  <a:srgbClr val="FFFFFF"/>
                </a:solidFill>
                <a:latin typeface="Times New Roman"/>
                <a:cs typeface="Times New Roman"/>
              </a:rPr>
              <a:t>signs of acute</a:t>
            </a:r>
            <a:r>
              <a:rPr lang="en-US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dirty="0">
                <a:solidFill>
                  <a:srgbClr val="FFFFFF"/>
                </a:solidFill>
                <a:latin typeface="Times New Roman"/>
                <a:cs typeface="Times New Roman"/>
              </a:rPr>
              <a:t>pulmonary  </a:t>
            </a:r>
            <a:r>
              <a:rPr lang="en-US" spc="-5" dirty="0">
                <a:solidFill>
                  <a:srgbClr val="FFFFFF"/>
                </a:solidFill>
                <a:latin typeface="Times New Roman"/>
                <a:cs typeface="Times New Roman"/>
              </a:rPr>
              <a:t>embolism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63B5D-4F25-4F60-B0E6-9C4FDA84D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2995" y="2413001"/>
            <a:ext cx="8534400" cy="3615267"/>
          </a:xfrm>
        </p:spPr>
        <p:txBody>
          <a:bodyPr/>
          <a:lstStyle/>
          <a:p>
            <a:pPr marL="434340" marR="195580" indent="-342900">
              <a:lnSpc>
                <a:spcPts val="2690"/>
              </a:lnSpc>
              <a:spcBef>
                <a:spcPts val="235"/>
              </a:spcBef>
              <a:buClr>
                <a:srgbClr val="FF0000"/>
              </a:buClr>
              <a:buFont typeface="Wingdings"/>
              <a:buChar char=""/>
              <a:tabLst>
                <a:tab pos="433705" algn="l"/>
                <a:tab pos="434340" algn="l"/>
              </a:tabLst>
            </a:pPr>
            <a:r>
              <a:rPr lang="en-US" sz="2400" spc="-5" dirty="0">
                <a:solidFill>
                  <a:srgbClr val="FF0000"/>
                </a:solidFill>
                <a:cs typeface="Times New Roman"/>
              </a:rPr>
              <a:t>Non specific </a:t>
            </a:r>
            <a:r>
              <a:rPr lang="en-US" sz="2400" dirty="0">
                <a:solidFill>
                  <a:srgbClr val="FF0000"/>
                </a:solidFill>
                <a:cs typeface="Times New Roman"/>
              </a:rPr>
              <a:t>signs </a:t>
            </a:r>
            <a:r>
              <a:rPr lang="en-US" sz="2400" dirty="0">
                <a:solidFill>
                  <a:srgbClr val="006600"/>
                </a:solidFill>
                <a:cs typeface="Times New Roman"/>
              </a:rPr>
              <a:t>associated </a:t>
            </a:r>
            <a:r>
              <a:rPr lang="en-US" sz="2400" spc="-5" dirty="0">
                <a:solidFill>
                  <a:srgbClr val="006600"/>
                </a:solidFill>
                <a:cs typeface="Times New Roman"/>
              </a:rPr>
              <a:t>with acute pulmonary  embolism </a:t>
            </a:r>
            <a:r>
              <a:rPr lang="en-US" sz="2400" dirty="0">
                <a:solidFill>
                  <a:srgbClr val="006600"/>
                </a:solidFill>
                <a:cs typeface="Times New Roman"/>
              </a:rPr>
              <a:t>that </a:t>
            </a:r>
            <a:r>
              <a:rPr lang="en-US" sz="2400" spc="-10" dirty="0">
                <a:solidFill>
                  <a:srgbClr val="006600"/>
                </a:solidFill>
                <a:cs typeface="Times New Roman"/>
              </a:rPr>
              <a:t>may </a:t>
            </a:r>
            <a:r>
              <a:rPr lang="en-US" sz="2400" dirty="0">
                <a:solidFill>
                  <a:srgbClr val="006600"/>
                </a:solidFill>
                <a:cs typeface="Times New Roman"/>
              </a:rPr>
              <a:t>be </a:t>
            </a:r>
            <a:r>
              <a:rPr lang="en-US" sz="2400" spc="-5" dirty="0">
                <a:solidFill>
                  <a:srgbClr val="006600"/>
                </a:solidFill>
                <a:cs typeface="Times New Roman"/>
              </a:rPr>
              <a:t>associated with </a:t>
            </a:r>
            <a:r>
              <a:rPr lang="en-US" sz="2400" dirty="0">
                <a:solidFill>
                  <a:srgbClr val="006600"/>
                </a:solidFill>
                <a:cs typeface="Times New Roman"/>
              </a:rPr>
              <a:t>other</a:t>
            </a:r>
            <a:r>
              <a:rPr lang="en-US" sz="2400" spc="25" dirty="0">
                <a:solidFill>
                  <a:srgbClr val="006600"/>
                </a:solidFill>
                <a:cs typeface="Times New Roman"/>
              </a:rPr>
              <a:t> </a:t>
            </a:r>
            <a:r>
              <a:rPr lang="en-US" sz="2400" spc="-5" dirty="0">
                <a:solidFill>
                  <a:srgbClr val="006600"/>
                </a:solidFill>
                <a:cs typeface="Times New Roman"/>
              </a:rPr>
              <a:t>diseases:</a:t>
            </a:r>
            <a:endParaRPr lang="en-US" sz="2400" dirty="0"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har char=""/>
            </a:pPr>
            <a:endParaRPr lang="en-US" sz="2400" dirty="0">
              <a:cs typeface="Times New Roman"/>
            </a:endParaRPr>
          </a:p>
          <a:p>
            <a:pPr marL="434340" indent="-342900">
              <a:lnSpc>
                <a:spcPct val="100000"/>
              </a:lnSpc>
              <a:spcBef>
                <a:spcPts val="5"/>
              </a:spcBef>
              <a:buClr>
                <a:srgbClr val="FF0000"/>
              </a:buClr>
              <a:buFont typeface="Wingdings"/>
              <a:buChar char=""/>
              <a:tabLst>
                <a:tab pos="433705" algn="l"/>
                <a:tab pos="434340" algn="l"/>
              </a:tabLst>
            </a:pPr>
            <a:r>
              <a:rPr lang="en-US" sz="2400" dirty="0">
                <a:cs typeface="Times New Roman"/>
              </a:rPr>
              <a:t>Focal area of increased</a:t>
            </a:r>
            <a:r>
              <a:rPr lang="en-US" sz="2400" spc="-50" dirty="0">
                <a:cs typeface="Times New Roman"/>
              </a:rPr>
              <a:t> </a:t>
            </a:r>
            <a:r>
              <a:rPr lang="en-US" sz="2400" spc="-20" dirty="0">
                <a:cs typeface="Times New Roman"/>
              </a:rPr>
              <a:t>opacity.</a:t>
            </a:r>
            <a:endParaRPr lang="en-US" sz="2400" dirty="0">
              <a:cs typeface="Times New Roman"/>
            </a:endParaRPr>
          </a:p>
          <a:p>
            <a:pPr marL="434340" indent="-342900">
              <a:lnSpc>
                <a:spcPct val="100000"/>
              </a:lnSpc>
              <a:buClr>
                <a:srgbClr val="FF0000"/>
              </a:buClr>
              <a:buFont typeface="Wingdings"/>
              <a:buChar char=""/>
              <a:tabLst>
                <a:tab pos="433705" algn="l"/>
                <a:tab pos="434340" algn="l"/>
              </a:tabLst>
            </a:pPr>
            <a:r>
              <a:rPr lang="en-US" sz="2400" dirty="0">
                <a:cs typeface="Times New Roman"/>
              </a:rPr>
              <a:t>Linear</a:t>
            </a:r>
            <a:r>
              <a:rPr lang="en-US" sz="2400" spc="-30" dirty="0">
                <a:cs typeface="Times New Roman"/>
              </a:rPr>
              <a:t> </a:t>
            </a:r>
            <a:r>
              <a:rPr lang="en-US" sz="2400" dirty="0">
                <a:cs typeface="Times New Roman"/>
              </a:rPr>
              <a:t>atelectasis.</a:t>
            </a:r>
          </a:p>
          <a:p>
            <a:pPr marL="434340" indent="-342900">
              <a:lnSpc>
                <a:spcPct val="100000"/>
              </a:lnSpc>
              <a:buClr>
                <a:srgbClr val="FF0000"/>
              </a:buClr>
              <a:buFont typeface="Wingdings"/>
              <a:buChar char=""/>
              <a:tabLst>
                <a:tab pos="433705" algn="l"/>
                <a:tab pos="434340" algn="l"/>
              </a:tabLst>
            </a:pPr>
            <a:r>
              <a:rPr lang="en-US" sz="2400" dirty="0">
                <a:cs typeface="Times New Roman"/>
              </a:rPr>
              <a:t>Pleural</a:t>
            </a:r>
            <a:r>
              <a:rPr lang="en-US" sz="2400" spc="-20" dirty="0">
                <a:cs typeface="Times New Roman"/>
              </a:rPr>
              <a:t> </a:t>
            </a:r>
            <a:r>
              <a:rPr lang="en-US" sz="2400" spc="-5" dirty="0">
                <a:cs typeface="Times New Roman"/>
              </a:rPr>
              <a:t>effusion</a:t>
            </a:r>
            <a:r>
              <a:rPr lang="en-US" sz="1800" spc="-5" dirty="0">
                <a:latin typeface="Times New Roman"/>
                <a:cs typeface="Times New Roman"/>
              </a:rPr>
              <a:t>.</a:t>
            </a:r>
            <a:endParaRPr lang="en-US" sz="1800" dirty="0">
              <a:latin typeface="Times New Roman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718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57400" y="225553"/>
            <a:ext cx="5486400" cy="765175"/>
          </a:xfrm>
          <a:custGeom>
            <a:avLst/>
            <a:gdLst/>
            <a:ahLst/>
            <a:cxnLst/>
            <a:rect l="l" t="t" r="r" b="b"/>
            <a:pathLst>
              <a:path w="5486400" h="765175">
                <a:moveTo>
                  <a:pt x="0" y="765048"/>
                </a:moveTo>
                <a:lnTo>
                  <a:pt x="5486400" y="765048"/>
                </a:lnTo>
                <a:lnTo>
                  <a:pt x="5486400" y="0"/>
                </a:lnTo>
                <a:lnTo>
                  <a:pt x="0" y="0"/>
                </a:lnTo>
                <a:lnTo>
                  <a:pt x="0" y="765048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60929" y="-45877"/>
            <a:ext cx="3878579" cy="1243289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spcBef>
                <a:spcPts val="95"/>
              </a:spcBef>
            </a:pPr>
            <a:r>
              <a:rPr sz="4000" spc="-295" dirty="0">
                <a:solidFill>
                  <a:srgbClr val="FFFFFF"/>
                </a:solidFill>
              </a:rPr>
              <a:t>Westermark’s</a:t>
            </a:r>
            <a:r>
              <a:rPr sz="4000" spc="-204" dirty="0">
                <a:solidFill>
                  <a:srgbClr val="FFFFFF"/>
                </a:solidFill>
              </a:rPr>
              <a:t> </a:t>
            </a:r>
            <a:r>
              <a:rPr sz="4000" spc="-405" dirty="0">
                <a:solidFill>
                  <a:srgbClr val="FFFFFF"/>
                </a:solidFill>
              </a:rPr>
              <a:t>sign</a:t>
            </a:r>
            <a:endParaRPr sz="4000"/>
          </a:p>
        </p:txBody>
      </p:sp>
      <p:sp>
        <p:nvSpPr>
          <p:cNvPr id="4" name="object 4"/>
          <p:cNvSpPr/>
          <p:nvPr/>
        </p:nvSpPr>
        <p:spPr>
          <a:xfrm>
            <a:off x="1524000" y="1837942"/>
            <a:ext cx="6156960" cy="50200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24001" y="1824988"/>
            <a:ext cx="6170295" cy="5033010"/>
          </a:xfrm>
          <a:custGeom>
            <a:avLst/>
            <a:gdLst/>
            <a:ahLst/>
            <a:cxnLst/>
            <a:rect l="l" t="t" r="r" b="b"/>
            <a:pathLst>
              <a:path w="6170295" h="5033009">
                <a:moveTo>
                  <a:pt x="6169913" y="5033008"/>
                </a:moveTo>
                <a:lnTo>
                  <a:pt x="6169913" y="0"/>
                </a:lnTo>
                <a:lnTo>
                  <a:pt x="0" y="0"/>
                </a:lnTo>
              </a:path>
            </a:pathLst>
          </a:custGeom>
          <a:ln w="25908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43601" y="1524000"/>
            <a:ext cx="4058411" cy="3944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30646" y="1511046"/>
            <a:ext cx="4084320" cy="3970020"/>
          </a:xfrm>
          <a:custGeom>
            <a:avLst/>
            <a:gdLst/>
            <a:ahLst/>
            <a:cxnLst/>
            <a:rect l="l" t="t" r="r" b="b"/>
            <a:pathLst>
              <a:path w="4084320" h="3970020">
                <a:moveTo>
                  <a:pt x="0" y="3970020"/>
                </a:moveTo>
                <a:lnTo>
                  <a:pt x="4084320" y="3970020"/>
                </a:lnTo>
                <a:lnTo>
                  <a:pt x="4084320" y="0"/>
                </a:lnTo>
                <a:lnTo>
                  <a:pt x="0" y="0"/>
                </a:lnTo>
                <a:lnTo>
                  <a:pt x="0" y="3970020"/>
                </a:lnTo>
                <a:close/>
              </a:path>
            </a:pathLst>
          </a:custGeom>
          <a:ln w="25908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24401" y="0"/>
            <a:ext cx="5943599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52828" y="684493"/>
            <a:ext cx="5724525" cy="769441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30480" rIns="0" bIns="0" rtlCol="0" anchor="ctr">
            <a:spAutoFit/>
          </a:bodyPr>
          <a:lstStyle/>
          <a:p>
            <a:pPr marL="95885">
              <a:spcBef>
                <a:spcPts val="240"/>
              </a:spcBef>
            </a:pPr>
            <a:r>
              <a:rPr sz="2400" spc="-100" dirty="0">
                <a:latin typeface="Arial"/>
                <a:cs typeface="Arial"/>
              </a:rPr>
              <a:t>Westermark </a:t>
            </a:r>
            <a:r>
              <a:rPr sz="2400" spc="-125" dirty="0">
                <a:latin typeface="Arial"/>
                <a:cs typeface="Arial"/>
              </a:rPr>
              <a:t>sign, </a:t>
            </a:r>
            <a:r>
              <a:rPr sz="2400" spc="15" dirty="0">
                <a:latin typeface="Arial"/>
                <a:cs typeface="Arial"/>
              </a:rPr>
              <a:t>with </a:t>
            </a:r>
            <a:r>
              <a:rPr sz="2400" spc="-45" dirty="0" err="1">
                <a:latin typeface="Arial"/>
                <a:cs typeface="Arial"/>
              </a:rPr>
              <a:t>hilar</a:t>
            </a:r>
            <a:r>
              <a:rPr sz="2400" spc="-345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enlargement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162801" y="2438400"/>
            <a:ext cx="920115" cy="1524000"/>
          </a:xfrm>
          <a:custGeom>
            <a:avLst/>
            <a:gdLst/>
            <a:ahLst/>
            <a:cxnLst/>
            <a:rect l="l" t="t" r="r" b="b"/>
            <a:pathLst>
              <a:path w="920115" h="1524000">
                <a:moveTo>
                  <a:pt x="0" y="0"/>
                </a:moveTo>
                <a:lnTo>
                  <a:pt x="49926" y="4836"/>
                </a:lnTo>
                <a:lnTo>
                  <a:pt x="99639" y="10120"/>
                </a:lnTo>
                <a:lnTo>
                  <a:pt x="148911" y="16296"/>
                </a:lnTo>
                <a:lnTo>
                  <a:pt x="197516" y="23812"/>
                </a:lnTo>
                <a:lnTo>
                  <a:pt x="245229" y="33114"/>
                </a:lnTo>
                <a:lnTo>
                  <a:pt x="291822" y="44648"/>
                </a:lnTo>
                <a:lnTo>
                  <a:pt x="337069" y="58861"/>
                </a:lnTo>
                <a:lnTo>
                  <a:pt x="380746" y="76200"/>
                </a:lnTo>
                <a:lnTo>
                  <a:pt x="423528" y="95398"/>
                </a:lnTo>
                <a:lnTo>
                  <a:pt x="465855" y="115490"/>
                </a:lnTo>
                <a:lnTo>
                  <a:pt x="507284" y="137368"/>
                </a:lnTo>
                <a:lnTo>
                  <a:pt x="547370" y="161925"/>
                </a:lnTo>
                <a:lnTo>
                  <a:pt x="585669" y="190053"/>
                </a:lnTo>
                <a:lnTo>
                  <a:pt x="621740" y="222646"/>
                </a:lnTo>
                <a:lnTo>
                  <a:pt x="655137" y="260598"/>
                </a:lnTo>
                <a:lnTo>
                  <a:pt x="685419" y="304800"/>
                </a:lnTo>
                <a:lnTo>
                  <a:pt x="705284" y="342985"/>
                </a:lnTo>
                <a:lnTo>
                  <a:pt x="723432" y="387354"/>
                </a:lnTo>
                <a:lnTo>
                  <a:pt x="740033" y="436532"/>
                </a:lnTo>
                <a:lnTo>
                  <a:pt x="755258" y="489145"/>
                </a:lnTo>
                <a:lnTo>
                  <a:pt x="769278" y="543819"/>
                </a:lnTo>
                <a:lnTo>
                  <a:pt x="782265" y="599180"/>
                </a:lnTo>
                <a:lnTo>
                  <a:pt x="794390" y="653854"/>
                </a:lnTo>
                <a:lnTo>
                  <a:pt x="805824" y="706467"/>
                </a:lnTo>
                <a:lnTo>
                  <a:pt x="816738" y="755645"/>
                </a:lnTo>
                <a:lnTo>
                  <a:pt x="827304" y="800014"/>
                </a:lnTo>
                <a:lnTo>
                  <a:pt x="837691" y="838200"/>
                </a:lnTo>
                <a:lnTo>
                  <a:pt x="859027" y="902208"/>
                </a:lnTo>
                <a:lnTo>
                  <a:pt x="877316" y="947928"/>
                </a:lnTo>
                <a:lnTo>
                  <a:pt x="892556" y="984504"/>
                </a:lnTo>
                <a:lnTo>
                  <a:pt x="904748" y="1021080"/>
                </a:lnTo>
                <a:lnTo>
                  <a:pt x="913892" y="1066800"/>
                </a:lnTo>
                <a:lnTo>
                  <a:pt x="918301" y="1114954"/>
                </a:lnTo>
                <a:lnTo>
                  <a:pt x="919536" y="1168400"/>
                </a:lnTo>
                <a:lnTo>
                  <a:pt x="918654" y="1223962"/>
                </a:lnTo>
                <a:lnTo>
                  <a:pt x="916714" y="1278466"/>
                </a:lnTo>
                <a:lnTo>
                  <a:pt x="914773" y="1328737"/>
                </a:lnTo>
                <a:lnTo>
                  <a:pt x="913892" y="1371600"/>
                </a:lnTo>
                <a:lnTo>
                  <a:pt x="913892" y="1425773"/>
                </a:lnTo>
                <a:lnTo>
                  <a:pt x="913892" y="1471612"/>
                </a:lnTo>
                <a:lnTo>
                  <a:pt x="913892" y="1505545"/>
                </a:lnTo>
                <a:lnTo>
                  <a:pt x="913892" y="1524000"/>
                </a:lnTo>
              </a:path>
            </a:pathLst>
          </a:custGeom>
          <a:ln w="5791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752600" y="3048001"/>
            <a:ext cx="2743200" cy="2677795"/>
          </a:xfrm>
          <a:prstGeom prst="rect">
            <a:avLst/>
          </a:prstGeom>
          <a:solidFill>
            <a:srgbClr val="000066"/>
          </a:solidFill>
        </p:spPr>
        <p:txBody>
          <a:bodyPr vert="horz" wrap="square" lIns="0" tIns="26034" rIns="0" bIns="0" rtlCol="0">
            <a:spAutoFit/>
          </a:bodyPr>
          <a:lstStyle/>
          <a:p>
            <a:pPr marL="90805" marR="192405">
              <a:spcBef>
                <a:spcPts val="204"/>
              </a:spcBef>
            </a:pP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Dilatation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of  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pulmonary </a:t>
            </a:r>
            <a:r>
              <a:rPr sz="2400" spc="-170" dirty="0">
                <a:solidFill>
                  <a:srgbClr val="FFFFFF"/>
                </a:solidFill>
                <a:latin typeface="Arial"/>
                <a:cs typeface="Arial"/>
              </a:rPr>
              <a:t>vessels  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proximal 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to  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embolism 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along  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2400" spc="-120" dirty="0">
                <a:solidFill>
                  <a:srgbClr val="FFFFFF"/>
                </a:solidFill>
                <a:latin typeface="Arial"/>
                <a:cs typeface="Arial"/>
              </a:rPr>
              <a:t>collapse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of  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distal </a:t>
            </a:r>
            <a:r>
              <a:rPr sz="2400" spc="-160" dirty="0">
                <a:solidFill>
                  <a:srgbClr val="FFFFFF"/>
                </a:solidFill>
                <a:latin typeface="Arial"/>
                <a:cs typeface="Arial"/>
              </a:rPr>
              <a:t>vessels, 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often  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2400" spc="-19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400" spc="-120" dirty="0">
                <a:solidFill>
                  <a:srgbClr val="FFFFFF"/>
                </a:solidFill>
                <a:latin typeface="Arial"/>
                <a:cs typeface="Arial"/>
              </a:rPr>
              <a:t>sharp 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cut</a:t>
            </a:r>
            <a:r>
              <a:rPr sz="2400" spc="-2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off.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53768" y="143255"/>
            <a:ext cx="8513064" cy="64556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1200" y="274320"/>
            <a:ext cx="3962400" cy="792480"/>
          </a:xfrm>
          <a:custGeom>
            <a:avLst/>
            <a:gdLst/>
            <a:ahLst/>
            <a:cxnLst/>
            <a:rect l="l" t="t" r="r" b="b"/>
            <a:pathLst>
              <a:path w="3962400" h="792480">
                <a:moveTo>
                  <a:pt x="0" y="792479"/>
                </a:moveTo>
                <a:lnTo>
                  <a:pt x="3962400" y="792479"/>
                </a:lnTo>
                <a:lnTo>
                  <a:pt x="3962400" y="0"/>
                </a:lnTo>
                <a:lnTo>
                  <a:pt x="0" y="0"/>
                </a:lnTo>
                <a:lnTo>
                  <a:pt x="0" y="792479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36749" y="17167"/>
            <a:ext cx="3653154" cy="1243289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spcBef>
                <a:spcPts val="95"/>
              </a:spcBef>
            </a:pPr>
            <a:r>
              <a:rPr sz="4000" spc="-310" dirty="0">
                <a:solidFill>
                  <a:srgbClr val="FFFFFF"/>
                </a:solidFill>
              </a:rPr>
              <a:t>Hampton’s</a:t>
            </a:r>
            <a:r>
              <a:rPr sz="4000" spc="-229" dirty="0">
                <a:solidFill>
                  <a:srgbClr val="FFFFFF"/>
                </a:solidFill>
              </a:rPr>
              <a:t> </a:t>
            </a:r>
            <a:r>
              <a:rPr sz="4000" spc="-300" dirty="0">
                <a:solidFill>
                  <a:srgbClr val="FFFFFF"/>
                </a:solidFill>
              </a:rPr>
              <a:t>hump</a:t>
            </a:r>
            <a:endParaRPr sz="4000"/>
          </a:p>
        </p:txBody>
      </p:sp>
      <p:sp>
        <p:nvSpPr>
          <p:cNvPr id="4" name="object 4"/>
          <p:cNvSpPr/>
          <p:nvPr/>
        </p:nvSpPr>
        <p:spPr>
          <a:xfrm>
            <a:off x="6480047" y="3456430"/>
            <a:ext cx="4187952" cy="34015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24000" y="2435350"/>
            <a:ext cx="4878324" cy="44226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A8B76-EAE6-46C0-A34B-883135AF1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995" y="829733"/>
            <a:ext cx="8534400" cy="999068"/>
          </a:xfrm>
        </p:spPr>
        <p:txBody>
          <a:bodyPr>
            <a:normAutofit fontScale="90000"/>
          </a:bodyPr>
          <a:lstStyle/>
          <a:p>
            <a:pPr marL="413384">
              <a:lnSpc>
                <a:spcPct val="100000"/>
              </a:lnSpc>
              <a:spcBef>
                <a:spcPts val="464"/>
              </a:spcBef>
            </a:pPr>
            <a:r>
              <a:rPr lang="fr-FR" b="1" spc="-165" dirty="0">
                <a:solidFill>
                  <a:srgbClr val="FFFFFF"/>
                </a:solidFill>
                <a:latin typeface="Arial"/>
                <a:cs typeface="Arial"/>
              </a:rPr>
              <a:t>Ventilation/Perfusion</a:t>
            </a:r>
            <a:r>
              <a:rPr lang="fr-FR" b="1" spc="-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fr-FR" b="1" spc="-380" dirty="0">
                <a:solidFill>
                  <a:srgbClr val="FFFFFF"/>
                </a:solidFill>
                <a:latin typeface="Arial"/>
                <a:cs typeface="Arial"/>
              </a:rPr>
              <a:t>Scan</a:t>
            </a:r>
            <a:br>
              <a:rPr lang="fr-FR" dirty="0">
                <a:latin typeface="Arial"/>
                <a:cs typeface="Arial"/>
              </a:rPr>
            </a:br>
            <a:r>
              <a:rPr lang="fr-FR" b="1" spc="-85" dirty="0">
                <a:solidFill>
                  <a:srgbClr val="FFFFFF"/>
                </a:solidFill>
                <a:latin typeface="Arial"/>
                <a:cs typeface="Arial"/>
              </a:rPr>
              <a:t>- “V/Q</a:t>
            </a:r>
            <a:r>
              <a:rPr lang="fr-FR" b="1" spc="-2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fr-FR" b="1" spc="-345" dirty="0">
                <a:solidFill>
                  <a:srgbClr val="FFFFFF"/>
                </a:solidFill>
                <a:latin typeface="Arial"/>
                <a:cs typeface="Arial"/>
              </a:rPr>
              <a:t>Scan”</a:t>
            </a:r>
            <a:br>
              <a:rPr lang="fr-FR" dirty="0">
                <a:latin typeface="Arial"/>
                <a:cs typeface="Arial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63B5D-4F25-4F60-B0E6-9C4FDA84D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2995" y="1683026"/>
            <a:ext cx="8534400" cy="1179444"/>
          </a:xfrm>
        </p:spPr>
        <p:txBody>
          <a:bodyPr/>
          <a:lstStyle/>
          <a:p>
            <a:r>
              <a:rPr lang="en-US" sz="2400" spc="-110" dirty="0">
                <a:solidFill>
                  <a:srgbClr val="FF0066"/>
                </a:solidFill>
                <a:cs typeface="Arial"/>
              </a:rPr>
              <a:t>Preferred </a:t>
            </a:r>
            <a:r>
              <a:rPr lang="en-US" sz="2400" spc="-55" dirty="0">
                <a:solidFill>
                  <a:srgbClr val="FF0066"/>
                </a:solidFill>
                <a:cs typeface="Arial"/>
              </a:rPr>
              <a:t>test </a:t>
            </a:r>
            <a:r>
              <a:rPr lang="en-US" sz="2400" spc="-35" dirty="0">
                <a:solidFill>
                  <a:srgbClr val="FF0066"/>
                </a:solidFill>
                <a:cs typeface="Arial"/>
              </a:rPr>
              <a:t>in </a:t>
            </a:r>
            <a:r>
              <a:rPr lang="en-US" sz="2400" spc="-95" dirty="0">
                <a:solidFill>
                  <a:srgbClr val="FF0066"/>
                </a:solidFill>
                <a:cs typeface="Arial"/>
              </a:rPr>
              <a:t>pregnant</a:t>
            </a:r>
            <a:r>
              <a:rPr lang="en-US" sz="2400" spc="-370" dirty="0">
                <a:solidFill>
                  <a:srgbClr val="FF0066"/>
                </a:solidFill>
                <a:cs typeface="Arial"/>
              </a:rPr>
              <a:t> </a:t>
            </a:r>
            <a:r>
              <a:rPr lang="en-US" sz="2400" spc="-75" dirty="0">
                <a:solidFill>
                  <a:srgbClr val="FF0066"/>
                </a:solidFill>
                <a:cs typeface="Arial"/>
              </a:rPr>
              <a:t>patients</a:t>
            </a:r>
          </a:p>
          <a:p>
            <a:endParaRPr lang="en-US" sz="2400" dirty="0">
              <a:cs typeface="Arial"/>
            </a:endParaRPr>
          </a:p>
          <a:p>
            <a:endParaRPr lang="en-US" dirty="0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615AD444-285D-4698-8342-0B1F81FD1566}"/>
              </a:ext>
            </a:extLst>
          </p:cNvPr>
          <p:cNvSpPr/>
          <p:nvPr/>
        </p:nvSpPr>
        <p:spPr>
          <a:xfrm>
            <a:off x="768626" y="2213114"/>
            <a:ext cx="8373850" cy="46448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53618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24C1F-8CCC-4893-AA51-4EA986DB8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203" y="159027"/>
            <a:ext cx="8534400" cy="1338469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r>
              <a:rPr lang="en-US" b="1" dirty="0"/>
              <a:t>PATHOPHYSIOLOGY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560086-19DA-4573-96E8-11C30AC48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438" y="1497496"/>
            <a:ext cx="8534400" cy="4632372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sz="2600" b="1" dirty="0"/>
              <a:t>Inflammation and Platelet Activation </a:t>
            </a:r>
            <a:r>
              <a:rPr lang="en-US" sz="2600" dirty="0"/>
              <a:t>by</a:t>
            </a:r>
            <a:r>
              <a:rPr lang="en-US" sz="2600" b="1" dirty="0"/>
              <a:t> </a:t>
            </a:r>
            <a:r>
              <a:rPr lang="en-US" sz="2600" dirty="0"/>
              <a:t>Virchow’s triad of venous stasis, hypercoagulability, and endothelial injury </a:t>
            </a:r>
          </a:p>
          <a:p>
            <a:endParaRPr lang="en-US" sz="2600" dirty="0"/>
          </a:p>
          <a:p>
            <a:r>
              <a:rPr lang="en-US" sz="2600" b="1" dirty="0"/>
              <a:t>Prothrombotic States - </a:t>
            </a:r>
            <a:endParaRPr lang="en-US" sz="2600" dirty="0"/>
          </a:p>
          <a:p>
            <a:pPr marL="0" indent="0">
              <a:buNone/>
            </a:pPr>
            <a:r>
              <a:rPr lang="en-US" sz="2600" dirty="0"/>
              <a:t>	factor V Leiden mutation</a:t>
            </a:r>
          </a:p>
          <a:p>
            <a:pPr marL="0" indent="0">
              <a:buNone/>
            </a:pPr>
            <a:r>
              <a:rPr lang="en-US" sz="2600" dirty="0"/>
              <a:t>	Deficiency of Antithrombin, protein C, and protein S </a:t>
            </a:r>
          </a:p>
          <a:p>
            <a:pPr marL="0" indent="0">
              <a:buNone/>
            </a:pPr>
            <a:r>
              <a:rPr lang="en-US" sz="2600" dirty="0"/>
              <a:t>	Antiphospholipid antibody syndrome </a:t>
            </a:r>
          </a:p>
          <a:p>
            <a:endParaRPr lang="en-US" sz="2600" dirty="0"/>
          </a:p>
          <a:p>
            <a:r>
              <a:rPr lang="en-US" sz="2600" b="1" dirty="0"/>
              <a:t>Embolization </a:t>
            </a:r>
            <a:endParaRPr lang="en-US" sz="2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5579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1600200"/>
            <a:ext cx="4572000" cy="36713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184391" y="1600200"/>
            <a:ext cx="4483608" cy="36911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889760" y="5410200"/>
            <a:ext cx="2623185" cy="765594"/>
          </a:xfrm>
          <a:prstGeom prst="rect">
            <a:avLst/>
          </a:prstGeom>
          <a:solidFill>
            <a:srgbClr val="006600"/>
          </a:solidFill>
        </p:spPr>
        <p:txBody>
          <a:bodyPr vert="horz" wrap="square" lIns="0" tIns="26670" rIns="0" bIns="0" rtlCol="0">
            <a:spAutoFit/>
          </a:bodyPr>
          <a:lstStyle/>
          <a:p>
            <a:pPr marL="617220" marR="608965" indent="219075">
              <a:spcBef>
                <a:spcPts val="210"/>
              </a:spcBef>
            </a:pPr>
            <a:r>
              <a:rPr sz="2400" b="1" spc="-140" dirty="0">
                <a:solidFill>
                  <a:srgbClr val="FFFFFF"/>
                </a:solidFill>
                <a:latin typeface="Arial"/>
                <a:cs typeface="Arial"/>
              </a:rPr>
              <a:t>Normal  </a:t>
            </a:r>
            <a:r>
              <a:rPr sz="2400" b="1" spc="-31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400" b="1" spc="-15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spc="-18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-3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-8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b="1" spc="-18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-3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-18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39000" y="5486400"/>
            <a:ext cx="2362200" cy="396262"/>
          </a:xfrm>
          <a:prstGeom prst="rect">
            <a:avLst/>
          </a:prstGeom>
          <a:solidFill>
            <a:srgbClr val="006600"/>
          </a:solidFill>
        </p:spPr>
        <p:txBody>
          <a:bodyPr vert="horz" wrap="square" lIns="0" tIns="26670" rIns="0" bIns="0" rtlCol="0">
            <a:spAutoFit/>
          </a:bodyPr>
          <a:lstStyle/>
          <a:p>
            <a:pPr marL="92075">
              <a:spcBef>
                <a:spcPts val="210"/>
              </a:spcBef>
            </a:pPr>
            <a:r>
              <a:rPr sz="2400" b="1" spc="-150" dirty="0">
                <a:solidFill>
                  <a:srgbClr val="FFFFFF"/>
                </a:solidFill>
                <a:latin typeface="Arial"/>
                <a:cs typeface="Arial"/>
              </a:rPr>
              <a:t>Left </a:t>
            </a:r>
            <a:r>
              <a:rPr sz="2400" b="1" spc="-310" dirty="0">
                <a:solidFill>
                  <a:srgbClr val="FFFFFF"/>
                </a:solidFill>
                <a:latin typeface="Arial"/>
                <a:cs typeface="Arial"/>
              </a:rPr>
              <a:t>UL</a:t>
            </a:r>
            <a:r>
              <a:rPr sz="2400" b="1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390" dirty="0">
                <a:solidFill>
                  <a:srgbClr val="FFFFFF"/>
                </a:solidFill>
                <a:latin typeface="Arial"/>
                <a:cs typeface="Arial"/>
              </a:rPr>
              <a:t>PE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499396" y="1750314"/>
            <a:ext cx="1240155" cy="1296670"/>
          </a:xfrm>
          <a:custGeom>
            <a:avLst/>
            <a:gdLst/>
            <a:ahLst/>
            <a:cxnLst/>
            <a:rect l="l" t="t" r="r" b="b"/>
            <a:pathLst>
              <a:path w="1240154" h="1296670">
                <a:moveTo>
                  <a:pt x="1195276" y="971296"/>
                </a:moveTo>
                <a:lnTo>
                  <a:pt x="1146824" y="963199"/>
                </a:lnTo>
                <a:lnTo>
                  <a:pt x="1098403" y="954701"/>
                </a:lnTo>
                <a:lnTo>
                  <a:pt x="1050067" y="945673"/>
                </a:lnTo>
                <a:lnTo>
                  <a:pt x="1001869" y="935990"/>
                </a:lnTo>
                <a:lnTo>
                  <a:pt x="953861" y="925523"/>
                </a:lnTo>
                <a:lnTo>
                  <a:pt x="906097" y="914146"/>
                </a:lnTo>
                <a:lnTo>
                  <a:pt x="836599" y="917573"/>
                </a:lnTo>
                <a:lnTo>
                  <a:pt x="781408" y="920062"/>
                </a:lnTo>
                <a:lnTo>
                  <a:pt x="738357" y="921968"/>
                </a:lnTo>
                <a:lnTo>
                  <a:pt x="705282" y="923646"/>
                </a:lnTo>
                <a:lnTo>
                  <a:pt x="660401" y="927742"/>
                </a:lnTo>
                <a:lnTo>
                  <a:pt x="613777" y="941067"/>
                </a:lnTo>
                <a:lnTo>
                  <a:pt x="571233" y="958886"/>
                </a:lnTo>
                <a:lnTo>
                  <a:pt x="540029" y="971542"/>
                </a:lnTo>
                <a:lnTo>
                  <a:pt x="499316" y="987171"/>
                </a:lnTo>
                <a:lnTo>
                  <a:pt x="487646" y="1019538"/>
                </a:lnTo>
                <a:lnTo>
                  <a:pt x="476440" y="1048654"/>
                </a:lnTo>
                <a:lnTo>
                  <a:pt x="461972" y="1075985"/>
                </a:lnTo>
                <a:lnTo>
                  <a:pt x="440515" y="1102995"/>
                </a:lnTo>
                <a:lnTo>
                  <a:pt x="427763" y="1136915"/>
                </a:lnTo>
                <a:lnTo>
                  <a:pt x="412321" y="1166240"/>
                </a:lnTo>
                <a:lnTo>
                  <a:pt x="392687" y="1192899"/>
                </a:lnTo>
                <a:lnTo>
                  <a:pt x="367363" y="1218819"/>
                </a:lnTo>
                <a:lnTo>
                  <a:pt x="344306" y="1266757"/>
                </a:lnTo>
                <a:lnTo>
                  <a:pt x="316262" y="1290625"/>
                </a:lnTo>
                <a:lnTo>
                  <a:pt x="283003" y="1296241"/>
                </a:lnTo>
                <a:lnTo>
                  <a:pt x="244305" y="1289421"/>
                </a:lnTo>
                <a:lnTo>
                  <a:pt x="199940" y="1275983"/>
                </a:lnTo>
                <a:lnTo>
                  <a:pt x="149685" y="1261745"/>
                </a:lnTo>
                <a:lnTo>
                  <a:pt x="132300" y="1208579"/>
                </a:lnTo>
                <a:lnTo>
                  <a:pt x="124713" y="1185322"/>
                </a:lnTo>
                <a:lnTo>
                  <a:pt x="118913" y="1167733"/>
                </a:lnTo>
                <a:lnTo>
                  <a:pt x="106886" y="1131570"/>
                </a:lnTo>
                <a:lnTo>
                  <a:pt x="103286" y="1120882"/>
                </a:lnTo>
                <a:lnTo>
                  <a:pt x="99710" y="1110170"/>
                </a:lnTo>
                <a:lnTo>
                  <a:pt x="82835" y="1061164"/>
                </a:lnTo>
                <a:lnTo>
                  <a:pt x="76660" y="1044321"/>
                </a:lnTo>
                <a:lnTo>
                  <a:pt x="69077" y="995933"/>
                </a:lnTo>
                <a:lnTo>
                  <a:pt x="62170" y="947598"/>
                </a:lnTo>
                <a:lnTo>
                  <a:pt x="55889" y="899298"/>
                </a:lnTo>
                <a:lnTo>
                  <a:pt x="50187" y="851017"/>
                </a:lnTo>
                <a:lnTo>
                  <a:pt x="45015" y="802738"/>
                </a:lnTo>
                <a:lnTo>
                  <a:pt x="40322" y="754443"/>
                </a:lnTo>
                <a:lnTo>
                  <a:pt x="36061" y="706117"/>
                </a:lnTo>
                <a:lnTo>
                  <a:pt x="32182" y="657742"/>
                </a:lnTo>
                <a:lnTo>
                  <a:pt x="28636" y="609302"/>
                </a:lnTo>
                <a:lnTo>
                  <a:pt x="25375" y="560780"/>
                </a:lnTo>
                <a:lnTo>
                  <a:pt x="22349" y="512159"/>
                </a:lnTo>
                <a:lnTo>
                  <a:pt x="19510" y="463423"/>
                </a:lnTo>
                <a:lnTo>
                  <a:pt x="18908" y="429032"/>
                </a:lnTo>
                <a:lnTo>
                  <a:pt x="15584" y="389425"/>
                </a:lnTo>
                <a:lnTo>
                  <a:pt x="10785" y="345936"/>
                </a:lnTo>
                <a:lnTo>
                  <a:pt x="5756" y="299898"/>
                </a:lnTo>
                <a:lnTo>
                  <a:pt x="1746" y="252647"/>
                </a:lnTo>
                <a:lnTo>
                  <a:pt x="0" y="205517"/>
                </a:lnTo>
                <a:lnTo>
                  <a:pt x="1764" y="159842"/>
                </a:lnTo>
                <a:lnTo>
                  <a:pt x="8287" y="116957"/>
                </a:lnTo>
                <a:lnTo>
                  <a:pt x="20814" y="78196"/>
                </a:lnTo>
                <a:lnTo>
                  <a:pt x="40591" y="44893"/>
                </a:lnTo>
                <a:lnTo>
                  <a:pt x="68866" y="18383"/>
                </a:lnTo>
                <a:lnTo>
                  <a:pt x="106886" y="0"/>
                </a:lnTo>
                <a:lnTo>
                  <a:pt x="128789" y="6465"/>
                </a:lnTo>
                <a:lnTo>
                  <a:pt x="151145" y="12477"/>
                </a:lnTo>
                <a:lnTo>
                  <a:pt x="173216" y="19395"/>
                </a:lnTo>
                <a:lnTo>
                  <a:pt x="194262" y="28575"/>
                </a:lnTo>
                <a:lnTo>
                  <a:pt x="208335" y="35933"/>
                </a:lnTo>
                <a:lnTo>
                  <a:pt x="222265" y="43434"/>
                </a:lnTo>
                <a:lnTo>
                  <a:pt x="236481" y="50649"/>
                </a:lnTo>
                <a:lnTo>
                  <a:pt x="251412" y="57150"/>
                </a:lnTo>
                <a:lnTo>
                  <a:pt x="275343" y="64514"/>
                </a:lnTo>
                <a:lnTo>
                  <a:pt x="302275" y="71008"/>
                </a:lnTo>
                <a:lnTo>
                  <a:pt x="329207" y="78099"/>
                </a:lnTo>
                <a:lnTo>
                  <a:pt x="353139" y="87249"/>
                </a:lnTo>
                <a:lnTo>
                  <a:pt x="364549" y="94196"/>
                </a:lnTo>
                <a:lnTo>
                  <a:pt x="375364" y="102155"/>
                </a:lnTo>
                <a:lnTo>
                  <a:pt x="386179" y="109805"/>
                </a:lnTo>
                <a:lnTo>
                  <a:pt x="397589" y="115824"/>
                </a:lnTo>
                <a:lnTo>
                  <a:pt x="426422" y="124557"/>
                </a:lnTo>
                <a:lnTo>
                  <a:pt x="455564" y="130730"/>
                </a:lnTo>
                <a:lnTo>
                  <a:pt x="484707" y="136594"/>
                </a:lnTo>
                <a:lnTo>
                  <a:pt x="513540" y="144399"/>
                </a:lnTo>
                <a:lnTo>
                  <a:pt x="524069" y="152015"/>
                </a:lnTo>
                <a:lnTo>
                  <a:pt x="534431" y="160083"/>
                </a:lnTo>
                <a:lnTo>
                  <a:pt x="545080" y="167866"/>
                </a:lnTo>
                <a:lnTo>
                  <a:pt x="556466" y="174625"/>
                </a:lnTo>
                <a:lnTo>
                  <a:pt x="567699" y="178186"/>
                </a:lnTo>
                <a:lnTo>
                  <a:pt x="579373" y="180546"/>
                </a:lnTo>
                <a:lnTo>
                  <a:pt x="590738" y="183501"/>
                </a:lnTo>
                <a:lnTo>
                  <a:pt x="601043" y="188849"/>
                </a:lnTo>
                <a:lnTo>
                  <a:pt x="626899" y="211213"/>
                </a:lnTo>
                <a:lnTo>
                  <a:pt x="636754" y="224103"/>
                </a:lnTo>
                <a:lnTo>
                  <a:pt x="636190" y="230081"/>
                </a:lnTo>
                <a:lnTo>
                  <a:pt x="630793" y="231711"/>
                </a:lnTo>
                <a:lnTo>
                  <a:pt x="626145" y="231555"/>
                </a:lnTo>
                <a:lnTo>
                  <a:pt x="627832" y="232175"/>
                </a:lnTo>
                <a:lnTo>
                  <a:pt x="641437" y="236136"/>
                </a:lnTo>
                <a:lnTo>
                  <a:pt x="672544" y="245999"/>
                </a:lnTo>
                <a:lnTo>
                  <a:pt x="697341" y="278384"/>
                </a:lnTo>
                <a:lnTo>
                  <a:pt x="722137" y="301529"/>
                </a:lnTo>
                <a:lnTo>
                  <a:pt x="751125" y="318722"/>
                </a:lnTo>
                <a:lnTo>
                  <a:pt x="788495" y="333248"/>
                </a:lnTo>
                <a:lnTo>
                  <a:pt x="819354" y="366760"/>
                </a:lnTo>
                <a:lnTo>
                  <a:pt x="837723" y="389413"/>
                </a:lnTo>
                <a:lnTo>
                  <a:pt x="860879" y="405828"/>
                </a:lnTo>
                <a:lnTo>
                  <a:pt x="906097" y="420624"/>
                </a:lnTo>
                <a:lnTo>
                  <a:pt x="935591" y="442454"/>
                </a:lnTo>
                <a:lnTo>
                  <a:pt x="963453" y="464772"/>
                </a:lnTo>
                <a:lnTo>
                  <a:pt x="991625" y="486828"/>
                </a:lnTo>
                <a:lnTo>
                  <a:pt x="1022048" y="507873"/>
                </a:lnTo>
                <a:lnTo>
                  <a:pt x="1024755" y="519007"/>
                </a:lnTo>
                <a:lnTo>
                  <a:pt x="1045962" y="556504"/>
                </a:lnTo>
                <a:lnTo>
                  <a:pt x="1068706" y="560976"/>
                </a:lnTo>
                <a:lnTo>
                  <a:pt x="1079198" y="565023"/>
                </a:lnTo>
                <a:lnTo>
                  <a:pt x="1105813" y="582622"/>
                </a:lnTo>
                <a:lnTo>
                  <a:pt x="1115667" y="591827"/>
                </a:lnTo>
                <a:lnTo>
                  <a:pt x="1114644" y="595116"/>
                </a:lnTo>
                <a:lnTo>
                  <a:pt x="1108630" y="594963"/>
                </a:lnTo>
                <a:lnTo>
                  <a:pt x="1103509" y="593846"/>
                </a:lnTo>
                <a:lnTo>
                  <a:pt x="1105165" y="594240"/>
                </a:lnTo>
                <a:lnTo>
                  <a:pt x="1119484" y="598624"/>
                </a:lnTo>
                <a:lnTo>
                  <a:pt x="1152350" y="609473"/>
                </a:lnTo>
                <a:lnTo>
                  <a:pt x="1166002" y="640482"/>
                </a:lnTo>
                <a:lnTo>
                  <a:pt x="1181750" y="667337"/>
                </a:lnTo>
                <a:lnTo>
                  <a:pt x="1211151" y="725297"/>
                </a:lnTo>
                <a:lnTo>
                  <a:pt x="1229010" y="779637"/>
                </a:lnTo>
                <a:lnTo>
                  <a:pt x="1239726" y="812546"/>
                </a:lnTo>
                <a:lnTo>
                  <a:pt x="1237019" y="845190"/>
                </a:lnTo>
                <a:lnTo>
                  <a:pt x="1234932" y="878252"/>
                </a:lnTo>
                <a:lnTo>
                  <a:pt x="1225375" y="942721"/>
                </a:lnTo>
                <a:lnTo>
                  <a:pt x="1199532" y="968617"/>
                </a:lnTo>
                <a:lnTo>
                  <a:pt x="1195276" y="971296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899147" y="762539"/>
            <a:ext cx="3017520" cy="453329"/>
          </a:xfrm>
          <a:prstGeom prst="rect">
            <a:avLst/>
          </a:prstGeom>
          <a:solidFill>
            <a:srgbClr val="000066"/>
          </a:solidFill>
        </p:spPr>
        <p:txBody>
          <a:bodyPr vert="horz" wrap="square" lIns="0" tIns="22225" rIns="0" bIns="0" rtlCol="0" anchor="ctr">
            <a:spAutoFit/>
          </a:bodyPr>
          <a:lstStyle/>
          <a:p>
            <a:pPr marL="440055">
              <a:spcBef>
                <a:spcPts val="175"/>
              </a:spcBef>
            </a:pPr>
            <a:r>
              <a:rPr sz="2800" spc="-215" dirty="0">
                <a:solidFill>
                  <a:srgbClr val="FFFFFF"/>
                </a:solidFill>
              </a:rPr>
              <a:t>Perfusion</a:t>
            </a:r>
            <a:r>
              <a:rPr sz="2800" spc="-155" dirty="0">
                <a:solidFill>
                  <a:srgbClr val="FFFFFF"/>
                </a:solidFill>
              </a:rPr>
              <a:t> </a:t>
            </a:r>
            <a:r>
              <a:rPr sz="2800" spc="-305" dirty="0">
                <a:solidFill>
                  <a:srgbClr val="FFFFFF"/>
                </a:solidFill>
              </a:rPr>
              <a:t>scan</a:t>
            </a:r>
            <a:endParaRPr sz="2800"/>
          </a:p>
        </p:txBody>
      </p:sp>
      <p:sp>
        <p:nvSpPr>
          <p:cNvPr id="8" name="object 8"/>
          <p:cNvSpPr txBox="1"/>
          <p:nvPr/>
        </p:nvSpPr>
        <p:spPr>
          <a:xfrm>
            <a:off x="2188464" y="763524"/>
            <a:ext cx="3301365" cy="453329"/>
          </a:xfrm>
          <a:prstGeom prst="rect">
            <a:avLst/>
          </a:prstGeom>
          <a:solidFill>
            <a:srgbClr val="000066"/>
          </a:solidFill>
        </p:spPr>
        <p:txBody>
          <a:bodyPr vert="horz" wrap="square" lIns="0" tIns="22225" rIns="0" bIns="0" rtlCol="0">
            <a:spAutoFit/>
          </a:bodyPr>
          <a:lstStyle/>
          <a:p>
            <a:pPr marL="427990">
              <a:spcBef>
                <a:spcPts val="175"/>
              </a:spcBef>
            </a:pPr>
            <a:r>
              <a:rPr sz="2800" b="1" spc="-140" dirty="0">
                <a:solidFill>
                  <a:srgbClr val="FFFFFF"/>
                </a:solidFill>
                <a:latin typeface="Arial"/>
                <a:cs typeface="Arial"/>
              </a:rPr>
              <a:t>Ventillation </a:t>
            </a:r>
            <a:r>
              <a:rPr sz="2800" b="1" spc="-305" dirty="0">
                <a:solidFill>
                  <a:srgbClr val="FFFFFF"/>
                </a:solidFill>
                <a:latin typeface="Arial"/>
                <a:cs typeface="Arial"/>
              </a:rPr>
              <a:t>scan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A8B76-EAE6-46C0-A34B-883135AF1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995" y="829732"/>
            <a:ext cx="8534400" cy="787033"/>
          </a:xfrm>
        </p:spPr>
        <p:txBody>
          <a:bodyPr/>
          <a:lstStyle/>
          <a:p>
            <a:r>
              <a:rPr lang="en-US" spc="-335" dirty="0">
                <a:solidFill>
                  <a:srgbClr val="FFFFFF"/>
                </a:solidFill>
              </a:rPr>
              <a:t>Spiral</a:t>
            </a:r>
            <a:r>
              <a:rPr lang="en-US" spc="-260" dirty="0">
                <a:solidFill>
                  <a:srgbClr val="FFFFFF"/>
                </a:solidFill>
              </a:rPr>
              <a:t> </a:t>
            </a:r>
            <a:r>
              <a:rPr lang="en-US" spc="-670" dirty="0">
                <a:solidFill>
                  <a:srgbClr val="FFFFFF"/>
                </a:solidFill>
              </a:rPr>
              <a:t>CT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63B5D-4F25-4F60-B0E6-9C4FDA84D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2995" y="1444487"/>
            <a:ext cx="8534400" cy="5314122"/>
          </a:xfrm>
        </p:spPr>
        <p:txBody>
          <a:bodyPr>
            <a:normAutofit/>
          </a:bodyPr>
          <a:lstStyle/>
          <a:p>
            <a:pPr marL="355600" indent="-342900">
              <a:lnSpc>
                <a:spcPct val="100000"/>
              </a:lnSpc>
              <a:spcBef>
                <a:spcPts val="670"/>
              </a:spcBef>
              <a:buClr>
                <a:srgbClr val="FF0000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en-US" sz="2400" u="heavy" spc="-30" dirty="0">
                <a:uFill>
                  <a:solidFill>
                    <a:srgbClr val="000000"/>
                  </a:solidFill>
                </a:uFill>
                <a:cs typeface="Arial"/>
              </a:rPr>
              <a:t>Major </a:t>
            </a:r>
            <a:r>
              <a:rPr lang="en-US" sz="2400" u="heavy" spc="-130" dirty="0">
                <a:uFill>
                  <a:solidFill>
                    <a:srgbClr val="000000"/>
                  </a:solidFill>
                </a:uFill>
                <a:cs typeface="Arial"/>
              </a:rPr>
              <a:t>advantage </a:t>
            </a:r>
            <a:r>
              <a:rPr lang="en-US" sz="2400" u="heavy" spc="-5" dirty="0">
                <a:uFill>
                  <a:solidFill>
                    <a:srgbClr val="000000"/>
                  </a:solidFill>
                </a:uFill>
                <a:cs typeface="Arial"/>
              </a:rPr>
              <a:t>of </a:t>
            </a:r>
            <a:r>
              <a:rPr lang="en-US" sz="2400" u="heavy" spc="-125" dirty="0">
                <a:uFill>
                  <a:solidFill>
                    <a:srgbClr val="000000"/>
                  </a:solidFill>
                </a:uFill>
                <a:cs typeface="Arial"/>
              </a:rPr>
              <a:t>Spiral </a:t>
            </a:r>
            <a:r>
              <a:rPr lang="en-US" sz="2400" u="heavy" spc="-370" dirty="0">
                <a:uFill>
                  <a:solidFill>
                    <a:srgbClr val="000000"/>
                  </a:solidFill>
                </a:uFill>
                <a:cs typeface="Arial"/>
              </a:rPr>
              <a:t>CT  </a:t>
            </a:r>
            <a:r>
              <a:rPr lang="en-US" sz="2400" u="heavy" spc="-125" dirty="0">
                <a:uFill>
                  <a:solidFill>
                    <a:srgbClr val="000000"/>
                  </a:solidFill>
                </a:uFill>
                <a:cs typeface="Arial"/>
              </a:rPr>
              <a:t>is</a:t>
            </a:r>
            <a:r>
              <a:rPr lang="en-US" sz="2400" u="heavy" spc="-459" dirty="0">
                <a:uFill>
                  <a:solidFill>
                    <a:srgbClr val="000000"/>
                  </a:solidFill>
                </a:uFill>
                <a:cs typeface="Arial"/>
              </a:rPr>
              <a:t> </a:t>
            </a:r>
            <a:r>
              <a:rPr lang="en-US" sz="2400" u="heavy" spc="-125" dirty="0">
                <a:uFill>
                  <a:solidFill>
                    <a:srgbClr val="000000"/>
                  </a:solidFill>
                </a:uFill>
                <a:cs typeface="Arial"/>
              </a:rPr>
              <a:t>speed:</a:t>
            </a:r>
            <a:endParaRPr lang="en-US" sz="2400" dirty="0"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Clr>
                <a:srgbClr val="FF0000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en-US" sz="2400" spc="-65" dirty="0">
                <a:cs typeface="Arial"/>
              </a:rPr>
              <a:t>Often</a:t>
            </a:r>
            <a:r>
              <a:rPr lang="en-US" sz="2400" spc="-135" dirty="0">
                <a:cs typeface="Arial"/>
              </a:rPr>
              <a:t> </a:t>
            </a:r>
            <a:r>
              <a:rPr lang="en-US" sz="2400" spc="-25" dirty="0">
                <a:cs typeface="Arial"/>
              </a:rPr>
              <a:t>the</a:t>
            </a:r>
            <a:r>
              <a:rPr lang="en-US" sz="2400" spc="-130" dirty="0">
                <a:cs typeface="Arial"/>
              </a:rPr>
              <a:t> </a:t>
            </a:r>
            <a:r>
              <a:rPr lang="en-US" sz="2400" spc="-35" dirty="0">
                <a:cs typeface="Arial"/>
              </a:rPr>
              <a:t>patient</a:t>
            </a:r>
            <a:r>
              <a:rPr lang="en-US" sz="2400" spc="-150" dirty="0">
                <a:cs typeface="Arial"/>
              </a:rPr>
              <a:t> </a:t>
            </a:r>
            <a:r>
              <a:rPr lang="en-US" sz="2400" spc="-155" dirty="0">
                <a:cs typeface="Arial"/>
              </a:rPr>
              <a:t>can</a:t>
            </a:r>
            <a:r>
              <a:rPr lang="en-US" sz="2400" spc="-130" dirty="0">
                <a:cs typeface="Arial"/>
              </a:rPr>
              <a:t> </a:t>
            </a:r>
            <a:r>
              <a:rPr lang="en-US" sz="2400" spc="-55" dirty="0">
                <a:cs typeface="Arial"/>
              </a:rPr>
              <a:t>hold</a:t>
            </a:r>
            <a:r>
              <a:rPr lang="en-US" sz="2400" spc="-130" dirty="0">
                <a:cs typeface="Arial"/>
              </a:rPr>
              <a:t> </a:t>
            </a:r>
            <a:r>
              <a:rPr lang="en-US" sz="2400" spc="-5" dirty="0">
                <a:cs typeface="Arial"/>
              </a:rPr>
              <a:t>their</a:t>
            </a:r>
            <a:r>
              <a:rPr lang="en-US" sz="2400" spc="-150" dirty="0">
                <a:cs typeface="Arial"/>
              </a:rPr>
              <a:t> </a:t>
            </a:r>
            <a:r>
              <a:rPr lang="en-US" sz="2400" spc="-60" dirty="0">
                <a:cs typeface="Arial"/>
              </a:rPr>
              <a:t>breath</a:t>
            </a:r>
            <a:r>
              <a:rPr lang="en-US" sz="2400" spc="-135" dirty="0">
                <a:cs typeface="Arial"/>
              </a:rPr>
              <a:t> </a:t>
            </a:r>
            <a:r>
              <a:rPr lang="en-US" sz="2400" spc="-10" dirty="0">
                <a:cs typeface="Arial"/>
              </a:rPr>
              <a:t>for</a:t>
            </a:r>
            <a:endParaRPr lang="en-US" sz="2400" dirty="0"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lang="en-US" sz="2400" spc="-30" dirty="0">
                <a:cs typeface="Arial"/>
              </a:rPr>
              <a:t>the </a:t>
            </a:r>
            <a:r>
              <a:rPr lang="en-US" sz="2400" spc="-40" dirty="0">
                <a:cs typeface="Arial"/>
              </a:rPr>
              <a:t>entire </a:t>
            </a:r>
            <a:r>
              <a:rPr lang="en-US" sz="2400" spc="-110" dirty="0">
                <a:cs typeface="Arial"/>
              </a:rPr>
              <a:t>study, </a:t>
            </a:r>
            <a:r>
              <a:rPr lang="en-US" sz="2400" spc="-95" dirty="0">
                <a:cs typeface="Arial"/>
              </a:rPr>
              <a:t>reducing </a:t>
            </a:r>
            <a:r>
              <a:rPr lang="en-US" sz="2400" spc="-25" dirty="0">
                <a:cs typeface="Arial"/>
              </a:rPr>
              <a:t>motion</a:t>
            </a:r>
            <a:r>
              <a:rPr lang="en-US" sz="2400" spc="-405" dirty="0">
                <a:cs typeface="Arial"/>
              </a:rPr>
              <a:t> </a:t>
            </a:r>
            <a:r>
              <a:rPr lang="en-US" sz="2400" spc="-55" dirty="0">
                <a:cs typeface="Arial"/>
              </a:rPr>
              <a:t>artifacts.</a:t>
            </a:r>
            <a:endParaRPr lang="en-US" sz="2400" dirty="0">
              <a:cs typeface="Arial"/>
            </a:endParaRPr>
          </a:p>
          <a:p>
            <a:pPr marL="355600" marR="189865" indent="-342900">
              <a:lnSpc>
                <a:spcPct val="100000"/>
              </a:lnSpc>
              <a:spcBef>
                <a:spcPts val="575"/>
              </a:spcBef>
              <a:buClr>
                <a:srgbClr val="FF0000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en-US" sz="2400" spc="-95" dirty="0">
                <a:cs typeface="Arial"/>
              </a:rPr>
              <a:t>Allows </a:t>
            </a:r>
            <a:r>
              <a:rPr lang="en-US" sz="2400" spc="-10" dirty="0">
                <a:cs typeface="Arial"/>
              </a:rPr>
              <a:t>for </a:t>
            </a:r>
            <a:r>
              <a:rPr lang="en-US" sz="2400" spc="-75" dirty="0">
                <a:cs typeface="Arial"/>
              </a:rPr>
              <a:t>more </a:t>
            </a:r>
            <a:r>
              <a:rPr lang="en-US" sz="2400" spc="-40" dirty="0">
                <a:cs typeface="Arial"/>
              </a:rPr>
              <a:t>optimal </a:t>
            </a:r>
            <a:r>
              <a:rPr lang="en-US" sz="2400" spc="-165" dirty="0">
                <a:cs typeface="Arial"/>
              </a:rPr>
              <a:t>use </a:t>
            </a:r>
            <a:r>
              <a:rPr lang="en-US" sz="2400" spc="-5" dirty="0">
                <a:cs typeface="Arial"/>
              </a:rPr>
              <a:t>of</a:t>
            </a:r>
            <a:r>
              <a:rPr lang="en-US" sz="2400" spc="-405" dirty="0">
                <a:cs typeface="Arial"/>
              </a:rPr>
              <a:t> </a:t>
            </a:r>
            <a:r>
              <a:rPr lang="en-US" sz="2400" spc="-90" dirty="0">
                <a:cs typeface="Arial"/>
              </a:rPr>
              <a:t>intravenous  </a:t>
            </a:r>
            <a:r>
              <a:rPr lang="en-US" sz="2400" spc="-75" dirty="0">
                <a:cs typeface="Arial"/>
              </a:rPr>
              <a:t>contrast</a:t>
            </a:r>
            <a:r>
              <a:rPr lang="en-US" sz="2400" spc="-145" dirty="0">
                <a:cs typeface="Arial"/>
              </a:rPr>
              <a:t> </a:t>
            </a:r>
            <a:r>
              <a:rPr lang="en-US" sz="2400" spc="-95" dirty="0">
                <a:cs typeface="Arial"/>
              </a:rPr>
              <a:t>enhancement.</a:t>
            </a:r>
            <a:endParaRPr lang="en-US" sz="2400" dirty="0"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580"/>
              </a:spcBef>
              <a:buClr>
                <a:srgbClr val="FF0000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en-US" sz="2400" spc="-125" dirty="0">
                <a:cs typeface="Arial"/>
              </a:rPr>
              <a:t>Spiral </a:t>
            </a:r>
            <a:r>
              <a:rPr lang="en-US" sz="2400" spc="-370" dirty="0">
                <a:cs typeface="Arial"/>
              </a:rPr>
              <a:t>CT  </a:t>
            </a:r>
            <a:r>
              <a:rPr lang="en-US" sz="2400" spc="-125" dirty="0">
                <a:cs typeface="Arial"/>
              </a:rPr>
              <a:t>is </a:t>
            </a:r>
            <a:r>
              <a:rPr lang="en-US" sz="2400" spc="-90" dirty="0">
                <a:cs typeface="Arial"/>
              </a:rPr>
              <a:t>quicker </a:t>
            </a:r>
            <a:r>
              <a:rPr lang="en-US" sz="2400" spc="-50" dirty="0">
                <a:cs typeface="Arial"/>
              </a:rPr>
              <a:t>than </a:t>
            </a:r>
            <a:r>
              <a:rPr lang="en-US" sz="2400" spc="-25" dirty="0">
                <a:cs typeface="Arial"/>
              </a:rPr>
              <a:t>the </a:t>
            </a:r>
            <a:r>
              <a:rPr lang="en-US" sz="2400" spc="-70" dirty="0">
                <a:cs typeface="Arial"/>
              </a:rPr>
              <a:t>equivalent  </a:t>
            </a:r>
            <a:r>
              <a:rPr lang="en-US" sz="2400" spc="-80" dirty="0">
                <a:cs typeface="Arial"/>
              </a:rPr>
              <a:t>conventional </a:t>
            </a:r>
            <a:r>
              <a:rPr lang="en-US" sz="2400" spc="-375" dirty="0">
                <a:cs typeface="Arial"/>
              </a:rPr>
              <a:t>CT </a:t>
            </a:r>
            <a:r>
              <a:rPr lang="en-US" sz="2400" spc="-30" dirty="0">
                <a:cs typeface="Arial"/>
              </a:rPr>
              <a:t>permitting the </a:t>
            </a:r>
            <a:r>
              <a:rPr lang="en-US" sz="2400" spc="-165" dirty="0">
                <a:cs typeface="Arial"/>
              </a:rPr>
              <a:t>use </a:t>
            </a:r>
            <a:r>
              <a:rPr lang="en-US" sz="2400" spc="-5" dirty="0">
                <a:cs typeface="Arial"/>
              </a:rPr>
              <a:t>of</a:t>
            </a:r>
            <a:r>
              <a:rPr lang="en-US" sz="2400" spc="-415" dirty="0">
                <a:cs typeface="Arial"/>
              </a:rPr>
              <a:t> </a:t>
            </a:r>
            <a:r>
              <a:rPr lang="en-US" sz="2400" spc="-80" dirty="0">
                <a:cs typeface="Arial"/>
              </a:rPr>
              <a:t>higher  </a:t>
            </a:r>
            <a:r>
              <a:rPr lang="en-US" sz="2400" spc="-55" dirty="0">
                <a:cs typeface="Arial"/>
              </a:rPr>
              <a:t>resolution </a:t>
            </a:r>
            <a:r>
              <a:rPr lang="en-US" sz="2400" spc="-90" dirty="0">
                <a:cs typeface="Arial"/>
              </a:rPr>
              <a:t>acquisitions </a:t>
            </a:r>
            <a:r>
              <a:rPr lang="en-US" sz="2400" spc="-30" dirty="0">
                <a:cs typeface="Arial"/>
              </a:rPr>
              <a:t>in the </a:t>
            </a:r>
            <a:r>
              <a:rPr lang="en-US" sz="2400" spc="-175" dirty="0">
                <a:cs typeface="Arial"/>
              </a:rPr>
              <a:t>same </a:t>
            </a:r>
            <a:r>
              <a:rPr lang="en-US" sz="2400" spc="-85" dirty="0">
                <a:cs typeface="Arial"/>
              </a:rPr>
              <a:t>study  </a:t>
            </a:r>
            <a:r>
              <a:rPr lang="en-US" sz="2400" spc="-25" dirty="0">
                <a:cs typeface="Arial"/>
              </a:rPr>
              <a:t>time.</a:t>
            </a:r>
            <a:endParaRPr lang="en-US" sz="2400" dirty="0"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FF0000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en-US" sz="2400" spc="-90" dirty="0">
                <a:cs typeface="Arial"/>
              </a:rPr>
              <a:t>Contraindicated </a:t>
            </a:r>
            <a:r>
              <a:rPr lang="en-US" sz="2400" spc="-30" dirty="0">
                <a:cs typeface="Arial"/>
              </a:rPr>
              <a:t>in </a:t>
            </a:r>
            <a:r>
              <a:rPr lang="en-US" sz="2400" spc="-215" dirty="0">
                <a:cs typeface="Arial"/>
              </a:rPr>
              <a:t>cases </a:t>
            </a:r>
            <a:r>
              <a:rPr lang="en-US" sz="2400" spc="-10" dirty="0">
                <a:cs typeface="Arial"/>
              </a:rPr>
              <a:t>of </a:t>
            </a:r>
            <a:r>
              <a:rPr lang="en-US" sz="2400" spc="-80" dirty="0">
                <a:cs typeface="Arial"/>
              </a:rPr>
              <a:t>renal</a:t>
            </a:r>
            <a:r>
              <a:rPr lang="en-US" sz="2400" spc="-305" dirty="0">
                <a:cs typeface="Arial"/>
              </a:rPr>
              <a:t> </a:t>
            </a:r>
            <a:r>
              <a:rPr lang="en-US" sz="2400" spc="-145" dirty="0">
                <a:cs typeface="Arial"/>
              </a:rPr>
              <a:t>disease.</a:t>
            </a:r>
            <a:endParaRPr lang="en-US" sz="2400" dirty="0">
              <a:cs typeface="Arial"/>
            </a:endParaRPr>
          </a:p>
          <a:p>
            <a:pPr marL="355600" marR="137795" indent="-342900">
              <a:lnSpc>
                <a:spcPct val="100000"/>
              </a:lnSpc>
              <a:spcBef>
                <a:spcPts val="580"/>
              </a:spcBef>
              <a:buClr>
                <a:srgbClr val="FF0000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en-US" sz="2400" b="1" spc="-185" dirty="0">
                <a:solidFill>
                  <a:srgbClr val="FF0066"/>
                </a:solidFill>
                <a:cs typeface="Arial"/>
              </a:rPr>
              <a:t>Sensitive </a:t>
            </a:r>
            <a:r>
              <a:rPr lang="en-US" sz="2400" b="1" spc="-114" dirty="0">
                <a:solidFill>
                  <a:srgbClr val="FF0066"/>
                </a:solidFill>
                <a:cs typeface="Arial"/>
              </a:rPr>
              <a:t>for </a:t>
            </a:r>
            <a:r>
              <a:rPr lang="en-US" sz="2400" b="1" spc="-380" dirty="0">
                <a:solidFill>
                  <a:srgbClr val="FF0066"/>
                </a:solidFill>
                <a:cs typeface="Arial"/>
              </a:rPr>
              <a:t>PE </a:t>
            </a:r>
            <a:r>
              <a:rPr lang="en-US" sz="2400" b="1" spc="-130" dirty="0">
                <a:solidFill>
                  <a:srgbClr val="FF0066"/>
                </a:solidFill>
                <a:cs typeface="Arial"/>
              </a:rPr>
              <a:t>in </a:t>
            </a:r>
            <a:r>
              <a:rPr lang="en-US" sz="2400" b="1" spc="-95" dirty="0">
                <a:solidFill>
                  <a:srgbClr val="FF0066"/>
                </a:solidFill>
                <a:cs typeface="Arial"/>
              </a:rPr>
              <a:t>the </a:t>
            </a:r>
            <a:r>
              <a:rPr lang="en-US" sz="2400" b="1" spc="-155" dirty="0">
                <a:solidFill>
                  <a:srgbClr val="FF0066"/>
                </a:solidFill>
                <a:cs typeface="Arial"/>
              </a:rPr>
              <a:t>proximal </a:t>
            </a:r>
            <a:r>
              <a:rPr lang="en-US" sz="2400" b="1" spc="-160" dirty="0">
                <a:solidFill>
                  <a:srgbClr val="FF0066"/>
                </a:solidFill>
                <a:cs typeface="Arial"/>
              </a:rPr>
              <a:t>pulmonary  </a:t>
            </a:r>
            <a:r>
              <a:rPr lang="en-US" sz="2400" b="1" spc="-120" dirty="0">
                <a:solidFill>
                  <a:srgbClr val="FF0066"/>
                </a:solidFill>
                <a:cs typeface="Arial"/>
              </a:rPr>
              <a:t>arteries, </a:t>
            </a:r>
            <a:r>
              <a:rPr lang="en-US" sz="2400" b="1" spc="-110" dirty="0">
                <a:solidFill>
                  <a:srgbClr val="FF0066"/>
                </a:solidFill>
                <a:cs typeface="Arial"/>
              </a:rPr>
              <a:t>but </a:t>
            </a:r>
            <a:r>
              <a:rPr lang="en-US" sz="2400" b="1" spc="-240" dirty="0">
                <a:solidFill>
                  <a:srgbClr val="FF0066"/>
                </a:solidFill>
                <a:cs typeface="Arial"/>
              </a:rPr>
              <a:t>less </a:t>
            </a:r>
            <a:r>
              <a:rPr lang="en-US" sz="2400" b="1" spc="-280" dirty="0">
                <a:solidFill>
                  <a:srgbClr val="FF0066"/>
                </a:solidFill>
                <a:cs typeface="Arial"/>
              </a:rPr>
              <a:t>so </a:t>
            </a:r>
            <a:r>
              <a:rPr lang="en-US" sz="2400" b="1" spc="-130" dirty="0">
                <a:solidFill>
                  <a:srgbClr val="FF0066"/>
                </a:solidFill>
                <a:cs typeface="Arial"/>
              </a:rPr>
              <a:t>in </a:t>
            </a:r>
            <a:r>
              <a:rPr lang="en-US" sz="2400" b="1" spc="-95" dirty="0">
                <a:solidFill>
                  <a:srgbClr val="FF0066"/>
                </a:solidFill>
                <a:cs typeface="Arial"/>
              </a:rPr>
              <a:t>the </a:t>
            </a:r>
            <a:r>
              <a:rPr lang="en-US" sz="2400" b="1" spc="-150" dirty="0">
                <a:solidFill>
                  <a:srgbClr val="FF0066"/>
                </a:solidFill>
                <a:cs typeface="Arial"/>
              </a:rPr>
              <a:t>distal</a:t>
            </a:r>
            <a:r>
              <a:rPr lang="en-US" sz="2400" b="1" spc="-310" dirty="0">
                <a:solidFill>
                  <a:srgbClr val="FF0066"/>
                </a:solidFill>
                <a:cs typeface="Arial"/>
              </a:rPr>
              <a:t> </a:t>
            </a:r>
            <a:r>
              <a:rPr lang="en-US" sz="2400" b="1" spc="-195" dirty="0">
                <a:solidFill>
                  <a:srgbClr val="FF0066"/>
                </a:solidFill>
                <a:cs typeface="Arial"/>
              </a:rPr>
              <a:t>segments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048177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A8B76-EAE6-46C0-A34B-883135AF1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995" y="159027"/>
            <a:ext cx="8534400" cy="1510748"/>
          </a:xfrm>
        </p:spPr>
        <p:txBody>
          <a:bodyPr/>
          <a:lstStyle/>
          <a:p>
            <a:r>
              <a:rPr lang="en-US" spc="-615" dirty="0">
                <a:solidFill>
                  <a:srgbClr val="FFFFFF"/>
                </a:solidFill>
              </a:rPr>
              <a:t>CT</a:t>
            </a:r>
            <a:r>
              <a:rPr lang="en-US" spc="-229" dirty="0">
                <a:solidFill>
                  <a:srgbClr val="FFFFFF"/>
                </a:solidFill>
              </a:rPr>
              <a:t> </a:t>
            </a:r>
            <a:r>
              <a:rPr lang="en-US" spc="-345" dirty="0">
                <a:solidFill>
                  <a:srgbClr val="FFFFFF"/>
                </a:solidFill>
              </a:rPr>
              <a:t>Angiogram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63B5D-4F25-4F60-B0E6-9C4FDA84D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2995" y="1470991"/>
            <a:ext cx="8534400" cy="4557277"/>
          </a:xfrm>
        </p:spPr>
        <p:txBody>
          <a:bodyPr/>
          <a:lstStyle/>
          <a:p>
            <a:pPr marL="355600" marR="1076325" indent="-342900">
              <a:lnSpc>
                <a:spcPct val="100000"/>
              </a:lnSpc>
              <a:spcBef>
                <a:spcPts val="95"/>
              </a:spcBef>
              <a:buClr>
                <a:srgbClr val="C00000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en-US" sz="2400" spc="-120" dirty="0">
                <a:cs typeface="Arial"/>
              </a:rPr>
              <a:t>Quickly </a:t>
            </a:r>
            <a:r>
              <a:rPr lang="en-US" sz="2400" spc="-130" dirty="0">
                <a:cs typeface="Arial"/>
              </a:rPr>
              <a:t>becoming </a:t>
            </a:r>
            <a:r>
              <a:rPr lang="en-US" sz="2400" spc="-35" dirty="0">
                <a:cs typeface="Arial"/>
              </a:rPr>
              <a:t>the </a:t>
            </a:r>
            <a:r>
              <a:rPr lang="en-US" sz="2400" spc="-55" dirty="0">
                <a:solidFill>
                  <a:srgbClr val="FF0000"/>
                </a:solidFill>
                <a:cs typeface="Arial"/>
              </a:rPr>
              <a:t>test </a:t>
            </a:r>
            <a:r>
              <a:rPr lang="en-US" sz="2400" spc="-10" dirty="0">
                <a:solidFill>
                  <a:srgbClr val="FF0000"/>
                </a:solidFill>
                <a:cs typeface="Arial"/>
              </a:rPr>
              <a:t>of </a:t>
            </a:r>
            <a:r>
              <a:rPr lang="en-US" sz="2400" spc="-125" dirty="0">
                <a:solidFill>
                  <a:srgbClr val="FF0000"/>
                </a:solidFill>
                <a:cs typeface="Arial"/>
              </a:rPr>
              <a:t>choice </a:t>
            </a:r>
            <a:r>
              <a:rPr lang="en-US" sz="2400" spc="-10" dirty="0">
                <a:cs typeface="Arial"/>
              </a:rPr>
              <a:t>for </a:t>
            </a:r>
            <a:r>
              <a:rPr lang="en-US" sz="2400" spc="-455" dirty="0">
                <a:cs typeface="Arial"/>
              </a:rPr>
              <a:t> </a:t>
            </a:r>
            <a:r>
              <a:rPr lang="en-US" sz="2400" spc="-15" dirty="0">
                <a:cs typeface="Arial"/>
              </a:rPr>
              <a:t>initial  </a:t>
            </a:r>
            <a:r>
              <a:rPr lang="en-US" sz="2400" spc="-90" dirty="0">
                <a:cs typeface="Arial"/>
              </a:rPr>
              <a:t>evaluation </a:t>
            </a:r>
            <a:r>
              <a:rPr lang="en-US" sz="2400" spc="-5" dirty="0">
                <a:cs typeface="Arial"/>
              </a:rPr>
              <a:t>of </a:t>
            </a:r>
            <a:r>
              <a:rPr lang="en-US" sz="2400" spc="-220" dirty="0">
                <a:cs typeface="Arial"/>
              </a:rPr>
              <a:t>a </a:t>
            </a:r>
            <a:r>
              <a:rPr lang="en-US" sz="2400" spc="-150" dirty="0">
                <a:cs typeface="Arial"/>
              </a:rPr>
              <a:t>suspected</a:t>
            </a:r>
            <a:r>
              <a:rPr lang="en-US" sz="2400" spc="-229" dirty="0">
                <a:cs typeface="Arial"/>
              </a:rPr>
              <a:t> </a:t>
            </a:r>
            <a:r>
              <a:rPr lang="en-US" sz="2400" spc="-335" dirty="0">
                <a:cs typeface="Arial"/>
              </a:rPr>
              <a:t>PE.</a:t>
            </a:r>
            <a:endParaRPr lang="en-US" sz="2400" dirty="0"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lr>
                <a:srgbClr val="C00000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en-US" sz="2400" spc="-440" dirty="0">
                <a:cs typeface="Arial"/>
              </a:rPr>
              <a:t>CT </a:t>
            </a:r>
            <a:r>
              <a:rPr lang="en-US" sz="2400" spc="-85" dirty="0">
                <a:cs typeface="Arial"/>
              </a:rPr>
              <a:t>unlikely </a:t>
            </a:r>
            <a:r>
              <a:rPr lang="en-US" sz="2400" spc="25" dirty="0">
                <a:cs typeface="Arial"/>
              </a:rPr>
              <a:t>to </a:t>
            </a:r>
            <a:r>
              <a:rPr lang="en-US" sz="2400" spc="-175" dirty="0">
                <a:cs typeface="Arial"/>
              </a:rPr>
              <a:t>miss </a:t>
            </a:r>
            <a:r>
              <a:rPr lang="en-US" sz="2400" spc="-165" dirty="0">
                <a:cs typeface="Arial"/>
              </a:rPr>
              <a:t>any</a:t>
            </a:r>
            <a:r>
              <a:rPr lang="en-US" sz="2400" spc="-345" dirty="0">
                <a:cs typeface="Arial"/>
              </a:rPr>
              <a:t> </a:t>
            </a:r>
            <a:r>
              <a:rPr lang="en-US" sz="2400" spc="-100" dirty="0">
                <a:cs typeface="Arial"/>
              </a:rPr>
              <a:t>lesion.</a:t>
            </a:r>
            <a:endParaRPr lang="en-US" sz="2400" dirty="0"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  <a:buClr>
                <a:srgbClr val="C00000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en-US" sz="2400" spc="-65" dirty="0">
                <a:cs typeface="Arial"/>
              </a:rPr>
              <a:t>Better </a:t>
            </a:r>
            <a:r>
              <a:rPr lang="en-US" sz="2400" spc="-95" dirty="0">
                <a:cs typeface="Arial"/>
              </a:rPr>
              <a:t>sensitivity, </a:t>
            </a:r>
            <a:r>
              <a:rPr lang="en-US" sz="2400" spc="-80" dirty="0">
                <a:cs typeface="Arial"/>
              </a:rPr>
              <a:t>specificity </a:t>
            </a:r>
            <a:r>
              <a:rPr lang="en-US" sz="2400" spc="-135" dirty="0">
                <a:cs typeface="Arial"/>
              </a:rPr>
              <a:t>and </a:t>
            </a:r>
            <a:r>
              <a:rPr lang="en-US" sz="2400" spc="-185" dirty="0">
                <a:cs typeface="Arial"/>
              </a:rPr>
              <a:t>can </a:t>
            </a:r>
            <a:r>
              <a:rPr lang="en-US" sz="2400" spc="-130" dirty="0">
                <a:cs typeface="Arial"/>
              </a:rPr>
              <a:t>be </a:t>
            </a:r>
            <a:r>
              <a:rPr lang="en-US" sz="2400" spc="-170" dirty="0">
                <a:solidFill>
                  <a:srgbClr val="FF0000"/>
                </a:solidFill>
                <a:cs typeface="Arial"/>
              </a:rPr>
              <a:t>used </a:t>
            </a:r>
            <a:r>
              <a:rPr lang="en-US" sz="2400" spc="-55" dirty="0">
                <a:solidFill>
                  <a:srgbClr val="FF0000"/>
                </a:solidFill>
                <a:cs typeface="Arial"/>
              </a:rPr>
              <a:t>directly  </a:t>
            </a:r>
            <a:r>
              <a:rPr lang="en-US" sz="2400" spc="25" dirty="0">
                <a:solidFill>
                  <a:srgbClr val="FF0000"/>
                </a:solidFill>
                <a:cs typeface="Arial"/>
              </a:rPr>
              <a:t>to </a:t>
            </a:r>
            <a:r>
              <a:rPr lang="en-US" sz="2400" spc="-160" dirty="0">
                <a:solidFill>
                  <a:srgbClr val="FF0000"/>
                </a:solidFill>
                <a:cs typeface="Arial"/>
              </a:rPr>
              <a:t>screen </a:t>
            </a:r>
            <a:r>
              <a:rPr lang="en-US" sz="2400" spc="-10" dirty="0">
                <a:solidFill>
                  <a:srgbClr val="FF0000"/>
                </a:solidFill>
                <a:cs typeface="Arial"/>
              </a:rPr>
              <a:t>for</a:t>
            </a:r>
            <a:r>
              <a:rPr lang="en-US" sz="2400" spc="-275" dirty="0">
                <a:solidFill>
                  <a:srgbClr val="FF0000"/>
                </a:solidFill>
                <a:cs typeface="Arial"/>
              </a:rPr>
              <a:t> </a:t>
            </a:r>
            <a:r>
              <a:rPr lang="en-US" sz="2400" spc="-335" dirty="0">
                <a:solidFill>
                  <a:srgbClr val="FF0000"/>
                </a:solidFill>
                <a:cs typeface="Arial"/>
              </a:rPr>
              <a:t>PE.</a:t>
            </a:r>
            <a:endParaRPr lang="en-US" sz="2400" dirty="0">
              <a:solidFill>
                <a:srgbClr val="FF0000"/>
              </a:solidFill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lr>
                <a:srgbClr val="C00000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en-US" sz="2400" spc="-200" dirty="0">
                <a:cs typeface="Arial"/>
              </a:rPr>
              <a:t>Used </a:t>
            </a:r>
            <a:r>
              <a:rPr lang="en-US" sz="2400" spc="25" dirty="0">
                <a:cs typeface="Arial"/>
              </a:rPr>
              <a:t>to </a:t>
            </a:r>
            <a:r>
              <a:rPr lang="en-US" sz="2400" spc="-30" dirty="0">
                <a:solidFill>
                  <a:srgbClr val="FF0000"/>
                </a:solidFill>
                <a:cs typeface="Arial"/>
              </a:rPr>
              <a:t>follow </a:t>
            </a:r>
            <a:r>
              <a:rPr lang="en-US" sz="2400" spc="-95" dirty="0">
                <a:solidFill>
                  <a:srgbClr val="FF0000"/>
                </a:solidFill>
                <a:cs typeface="Arial"/>
              </a:rPr>
              <a:t>up </a:t>
            </a:r>
            <a:r>
              <a:rPr lang="en-US" sz="2400" spc="-10" dirty="0">
                <a:cs typeface="Arial"/>
              </a:rPr>
              <a:t>“non </a:t>
            </a:r>
            <a:r>
              <a:rPr lang="en-US" sz="2400" spc="-110" dirty="0">
                <a:cs typeface="Arial"/>
              </a:rPr>
              <a:t>diagnostic </a:t>
            </a:r>
            <a:r>
              <a:rPr lang="en-US" sz="2400" spc="-145" dirty="0">
                <a:cs typeface="Arial"/>
              </a:rPr>
              <a:t>V/Q</a:t>
            </a:r>
            <a:r>
              <a:rPr lang="en-US" sz="2400" spc="-484" dirty="0">
                <a:cs typeface="Arial"/>
              </a:rPr>
              <a:t> </a:t>
            </a:r>
            <a:r>
              <a:rPr lang="en-US" sz="2400" spc="-204" dirty="0">
                <a:cs typeface="Arial"/>
              </a:rPr>
              <a:t>scans</a:t>
            </a:r>
            <a:r>
              <a:rPr lang="en-US" spc="-204" dirty="0">
                <a:latin typeface="Arial"/>
                <a:cs typeface="Arial"/>
              </a:rPr>
              <a:t>.</a:t>
            </a:r>
            <a:endParaRPr lang="en-US" dirty="0"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993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81200" y="274321"/>
            <a:ext cx="4343400" cy="713657"/>
          </a:xfrm>
          <a:prstGeom prst="rect">
            <a:avLst/>
          </a:prstGeom>
          <a:solidFill>
            <a:srgbClr val="000066"/>
          </a:solidFill>
        </p:spPr>
        <p:txBody>
          <a:bodyPr vert="horz" wrap="square" lIns="0" tIns="97155" rIns="0" bIns="0" rtlCol="0">
            <a:spAutoFit/>
          </a:bodyPr>
          <a:lstStyle/>
          <a:p>
            <a:pPr marL="708025">
              <a:spcBef>
                <a:spcPts val="765"/>
              </a:spcBef>
            </a:pPr>
            <a:r>
              <a:rPr sz="4000" b="1" spc="-615" dirty="0">
                <a:solidFill>
                  <a:srgbClr val="FFFFFF"/>
                </a:solidFill>
                <a:latin typeface="Arial"/>
                <a:cs typeface="Arial"/>
              </a:rPr>
              <a:t>CT</a:t>
            </a:r>
            <a:r>
              <a:rPr sz="4000" b="1" spc="-2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spc="-345" dirty="0">
                <a:solidFill>
                  <a:srgbClr val="FFFFFF"/>
                </a:solidFill>
                <a:latin typeface="Arial"/>
                <a:cs typeface="Arial"/>
              </a:rPr>
              <a:t>Angiogram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24000" y="2903218"/>
            <a:ext cx="5260848" cy="39395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4000" y="1600200"/>
            <a:ext cx="5486400" cy="1219200"/>
          </a:xfrm>
          <a:custGeom>
            <a:avLst/>
            <a:gdLst/>
            <a:ahLst/>
            <a:cxnLst/>
            <a:rect l="l" t="t" r="r" b="b"/>
            <a:pathLst>
              <a:path w="5486400" h="1219200">
                <a:moveTo>
                  <a:pt x="0" y="1219200"/>
                </a:moveTo>
                <a:lnTo>
                  <a:pt x="5486400" y="1219200"/>
                </a:lnTo>
                <a:lnTo>
                  <a:pt x="5486400" y="0"/>
                </a:lnTo>
                <a:lnTo>
                  <a:pt x="0" y="0"/>
                </a:lnTo>
                <a:lnTo>
                  <a:pt x="0" y="1219200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97863" y="1613662"/>
            <a:ext cx="520954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2400" b="1" spc="-229" dirty="0">
                <a:solidFill>
                  <a:srgbClr val="FFFFFF"/>
                </a:solidFill>
                <a:latin typeface="Arial"/>
                <a:cs typeface="Arial"/>
              </a:rPr>
              <a:t>Chest </a:t>
            </a:r>
            <a:r>
              <a:rPr sz="2400" b="1" spc="-175" dirty="0">
                <a:solidFill>
                  <a:srgbClr val="FFFFFF"/>
                </a:solidFill>
                <a:latin typeface="Arial"/>
                <a:cs typeface="Arial"/>
              </a:rPr>
              <a:t>computed tomography </a:t>
            </a:r>
            <a:r>
              <a:rPr sz="2400" b="1" spc="-229" dirty="0">
                <a:solidFill>
                  <a:srgbClr val="FFFFFF"/>
                </a:solidFill>
                <a:latin typeface="Arial"/>
                <a:cs typeface="Arial"/>
              </a:rPr>
              <a:t>scanning  </a:t>
            </a:r>
            <a:r>
              <a:rPr sz="2400" b="1" spc="-160" dirty="0">
                <a:solidFill>
                  <a:srgbClr val="FFFFFF"/>
                </a:solidFill>
                <a:latin typeface="Arial"/>
                <a:cs typeface="Arial"/>
              </a:rPr>
              <a:t>demonstrating </a:t>
            </a:r>
            <a:r>
              <a:rPr sz="2400" b="1" spc="-170" dirty="0">
                <a:solidFill>
                  <a:srgbClr val="FFFFFF"/>
                </a:solidFill>
                <a:latin typeface="Arial"/>
                <a:cs typeface="Arial"/>
              </a:rPr>
              <a:t>extensive </a:t>
            </a:r>
            <a:r>
              <a:rPr sz="2400" b="1" spc="-140" dirty="0">
                <a:solidFill>
                  <a:srgbClr val="FFFFFF"/>
                </a:solidFill>
                <a:latin typeface="Arial"/>
                <a:cs typeface="Arial"/>
              </a:rPr>
              <a:t>embolization </a:t>
            </a:r>
            <a:r>
              <a:rPr sz="2400" b="1" spc="-110" dirty="0">
                <a:solidFill>
                  <a:srgbClr val="FFFFFF"/>
                </a:solidFill>
                <a:latin typeface="Arial"/>
                <a:cs typeface="Arial"/>
              </a:rPr>
              <a:t>of  </a:t>
            </a:r>
            <a:r>
              <a:rPr sz="2400" b="1" spc="-9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b="1" spc="-155" dirty="0">
                <a:solidFill>
                  <a:srgbClr val="FFFFFF"/>
                </a:solidFill>
                <a:latin typeface="Arial"/>
                <a:cs typeface="Arial"/>
              </a:rPr>
              <a:t>pulmonary</a:t>
            </a:r>
            <a:r>
              <a:rPr sz="2400" b="1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14" dirty="0">
                <a:solidFill>
                  <a:srgbClr val="FFFFFF"/>
                </a:solidFill>
                <a:latin typeface="Arial"/>
                <a:cs typeface="Arial"/>
              </a:rPr>
              <a:t>arteries.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424683" y="5050536"/>
            <a:ext cx="609600" cy="3642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A8B76-EAE6-46C0-A34B-883135AF1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995" y="437322"/>
            <a:ext cx="8534400" cy="1152939"/>
          </a:xfrm>
        </p:spPr>
        <p:txBody>
          <a:bodyPr>
            <a:normAutofit fontScale="90000"/>
          </a:bodyPr>
          <a:lstStyle/>
          <a:p>
            <a:r>
              <a:rPr lang="en-US" spc="-5" dirty="0">
                <a:solidFill>
                  <a:srgbClr val="FFFFFF"/>
                </a:solidFill>
                <a:latin typeface="Times New Roman"/>
                <a:cs typeface="Times New Roman"/>
              </a:rPr>
              <a:t>CT findings </a:t>
            </a:r>
            <a:r>
              <a:rPr lang="en-US" dirty="0">
                <a:solidFill>
                  <a:srgbClr val="FFFFFF"/>
                </a:solidFill>
                <a:latin typeface="Times New Roman"/>
                <a:cs typeface="Times New Roman"/>
              </a:rPr>
              <a:t>of acute pulmonary</a:t>
            </a:r>
            <a:r>
              <a:rPr lang="en-US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dirty="0">
                <a:solidFill>
                  <a:srgbClr val="FFFFFF"/>
                </a:solidFill>
                <a:latin typeface="Times New Roman"/>
                <a:cs typeface="Times New Roman"/>
              </a:rPr>
              <a:t>embolism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63B5D-4F25-4F60-B0E6-9C4FDA84D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2995" y="1590261"/>
            <a:ext cx="8534400" cy="5141843"/>
          </a:xfrm>
        </p:spPr>
        <p:txBody>
          <a:bodyPr>
            <a:norm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400" b="1" spc="-35" dirty="0">
                <a:solidFill>
                  <a:srgbClr val="0000CC"/>
                </a:solidFill>
                <a:cs typeface="Times New Roman"/>
              </a:rPr>
              <a:t>Vascular</a:t>
            </a:r>
            <a:r>
              <a:rPr lang="en-US" sz="2400" b="1" spc="-80" dirty="0">
                <a:solidFill>
                  <a:srgbClr val="0000CC"/>
                </a:solidFill>
                <a:cs typeface="Times New Roman"/>
              </a:rPr>
              <a:t> </a:t>
            </a:r>
            <a:r>
              <a:rPr lang="en-US" sz="2400" b="1" spc="-5" dirty="0">
                <a:solidFill>
                  <a:srgbClr val="0000CC"/>
                </a:solidFill>
                <a:cs typeface="Times New Roman"/>
              </a:rPr>
              <a:t>abnormalities:</a:t>
            </a:r>
            <a:endParaRPr lang="en-US" sz="2400" dirty="0">
              <a:cs typeface="Times New Roman"/>
            </a:endParaRPr>
          </a:p>
          <a:p>
            <a:pPr marL="622300" marR="5080" indent="-609600">
              <a:lnSpc>
                <a:spcPts val="2690"/>
              </a:lnSpc>
              <a:spcBef>
                <a:spcPts val="655"/>
              </a:spcBef>
              <a:buClr>
                <a:srgbClr val="C00000"/>
              </a:buClr>
              <a:buFont typeface="Wingdings"/>
              <a:buChar char=""/>
              <a:tabLst>
                <a:tab pos="622300" algn="l"/>
                <a:tab pos="622935" algn="l"/>
              </a:tabLst>
            </a:pPr>
            <a:r>
              <a:rPr lang="en-US" sz="2400" spc="-5" dirty="0">
                <a:cs typeface="Times New Roman"/>
              </a:rPr>
              <a:t>Intraluminal </a:t>
            </a:r>
            <a:r>
              <a:rPr lang="en-US" sz="2400" dirty="0">
                <a:cs typeface="Times New Roman"/>
              </a:rPr>
              <a:t>filling </a:t>
            </a:r>
            <a:r>
              <a:rPr lang="en-US" sz="2400" spc="-5" dirty="0">
                <a:cs typeface="Times New Roman"/>
              </a:rPr>
              <a:t>defects </a:t>
            </a:r>
            <a:r>
              <a:rPr lang="en-US" sz="2400" dirty="0">
                <a:cs typeface="Times New Roman"/>
              </a:rPr>
              <a:t>that forms </a:t>
            </a:r>
            <a:r>
              <a:rPr lang="en-US" sz="2400" spc="-5" dirty="0">
                <a:cs typeface="Times New Roman"/>
              </a:rPr>
              <a:t>an acute  angle with the vessel wall &amp; </a:t>
            </a:r>
            <a:r>
              <a:rPr lang="en-US" sz="2400" spc="-10" dirty="0">
                <a:cs typeface="Times New Roman"/>
              </a:rPr>
              <a:t>may </a:t>
            </a:r>
            <a:r>
              <a:rPr lang="en-US" sz="2400" spc="-5" dirty="0">
                <a:cs typeface="Times New Roman"/>
              </a:rPr>
              <a:t>be </a:t>
            </a:r>
            <a:r>
              <a:rPr lang="en-US" sz="2400" dirty="0">
                <a:cs typeface="Times New Roman"/>
              </a:rPr>
              <a:t>surrounded </a:t>
            </a:r>
            <a:r>
              <a:rPr lang="en-US" sz="2400" spc="-5" dirty="0">
                <a:cs typeface="Times New Roman"/>
              </a:rPr>
              <a:t>by  contrast material </a:t>
            </a:r>
            <a:r>
              <a:rPr lang="en-US" sz="2400" dirty="0">
                <a:cs typeface="Times New Roman"/>
              </a:rPr>
              <a:t>(</a:t>
            </a:r>
            <a:r>
              <a:rPr lang="en-US" sz="2400" dirty="0">
                <a:solidFill>
                  <a:srgbClr val="FF0000"/>
                </a:solidFill>
                <a:cs typeface="Times New Roman"/>
              </a:rPr>
              <a:t>polo </a:t>
            </a:r>
            <a:r>
              <a:rPr lang="en-US" sz="2400" spc="-5" dirty="0">
                <a:solidFill>
                  <a:srgbClr val="FF0000"/>
                </a:solidFill>
                <a:cs typeface="Times New Roman"/>
              </a:rPr>
              <a:t>mint </a:t>
            </a:r>
            <a:r>
              <a:rPr lang="en-US" sz="2400" dirty="0">
                <a:solidFill>
                  <a:srgbClr val="FF0000"/>
                </a:solidFill>
                <a:cs typeface="Times New Roman"/>
              </a:rPr>
              <a:t>sign </a:t>
            </a:r>
            <a:r>
              <a:rPr lang="en-US" sz="2400" spc="-5" dirty="0">
                <a:solidFill>
                  <a:srgbClr val="FF0000"/>
                </a:solidFill>
                <a:cs typeface="Times New Roman"/>
              </a:rPr>
              <a:t>or railway track</a:t>
            </a:r>
            <a:r>
              <a:rPr lang="en-US" sz="2400" spc="-35" dirty="0">
                <a:solidFill>
                  <a:srgbClr val="FF0000"/>
                </a:solidFill>
                <a:cs typeface="Times New Roman"/>
              </a:rPr>
              <a:t> </a:t>
            </a:r>
            <a:r>
              <a:rPr lang="en-US" sz="2400" dirty="0">
                <a:solidFill>
                  <a:srgbClr val="FF0000"/>
                </a:solidFill>
                <a:cs typeface="Times New Roman"/>
              </a:rPr>
              <a:t>sign</a:t>
            </a:r>
            <a:r>
              <a:rPr lang="en-US" sz="2400" dirty="0">
                <a:cs typeface="Times New Roman"/>
              </a:rPr>
              <a:t>).</a:t>
            </a:r>
          </a:p>
          <a:p>
            <a:pPr marL="622300" indent="-609600">
              <a:lnSpc>
                <a:spcPct val="100000"/>
              </a:lnSpc>
              <a:spcBef>
                <a:spcPts val="15"/>
              </a:spcBef>
              <a:buClr>
                <a:srgbClr val="C00000"/>
              </a:buClr>
              <a:buFont typeface="Wingdings"/>
              <a:buChar char=""/>
              <a:tabLst>
                <a:tab pos="622300" algn="l"/>
                <a:tab pos="622935" algn="l"/>
              </a:tabLst>
            </a:pPr>
            <a:r>
              <a:rPr lang="en-US" sz="2400" spc="-45" dirty="0">
                <a:solidFill>
                  <a:srgbClr val="FF0000"/>
                </a:solidFill>
                <a:cs typeface="Times New Roman"/>
              </a:rPr>
              <a:t>Total </a:t>
            </a:r>
            <a:r>
              <a:rPr lang="en-US" sz="2400" spc="-10" dirty="0">
                <a:solidFill>
                  <a:srgbClr val="FF0000"/>
                </a:solidFill>
                <a:cs typeface="Times New Roman"/>
              </a:rPr>
              <a:t>cutoff </a:t>
            </a:r>
            <a:r>
              <a:rPr lang="en-US" sz="2400" spc="-5" dirty="0">
                <a:cs typeface="Times New Roman"/>
              </a:rPr>
              <a:t>of vascular</a:t>
            </a:r>
            <a:r>
              <a:rPr lang="en-US" sz="2400" spc="35" dirty="0">
                <a:cs typeface="Times New Roman"/>
              </a:rPr>
              <a:t> </a:t>
            </a:r>
            <a:r>
              <a:rPr lang="en-US" sz="2400" spc="-5" dirty="0">
                <a:cs typeface="Times New Roman"/>
              </a:rPr>
              <a:t>enhancement.</a:t>
            </a:r>
            <a:endParaRPr lang="en-US" sz="2400" dirty="0">
              <a:cs typeface="Times New Roman"/>
            </a:endParaRPr>
          </a:p>
          <a:p>
            <a:pPr marL="622300" indent="-609600">
              <a:lnSpc>
                <a:spcPct val="100000"/>
              </a:lnSpc>
              <a:spcBef>
                <a:spcPts val="5"/>
              </a:spcBef>
              <a:buClr>
                <a:srgbClr val="C00000"/>
              </a:buClr>
              <a:buFont typeface="Wingdings"/>
              <a:buChar char=""/>
              <a:tabLst>
                <a:tab pos="622300" algn="l"/>
                <a:tab pos="622935" algn="l"/>
              </a:tabLst>
            </a:pPr>
            <a:r>
              <a:rPr lang="en-US" sz="2400" spc="-10" dirty="0">
                <a:solidFill>
                  <a:srgbClr val="FF0000"/>
                </a:solidFill>
                <a:cs typeface="Times New Roman"/>
              </a:rPr>
              <a:t>Enlargement </a:t>
            </a:r>
            <a:r>
              <a:rPr lang="en-US" sz="2400" spc="-5" dirty="0">
                <a:cs typeface="Times New Roman"/>
              </a:rPr>
              <a:t>of the occluded</a:t>
            </a:r>
            <a:r>
              <a:rPr lang="en-US" sz="2400" spc="15" dirty="0">
                <a:cs typeface="Times New Roman"/>
              </a:rPr>
              <a:t> </a:t>
            </a:r>
            <a:r>
              <a:rPr lang="en-US" sz="2400" spc="-5" dirty="0">
                <a:cs typeface="Times New Roman"/>
              </a:rPr>
              <a:t>vessel.</a:t>
            </a:r>
            <a:endParaRPr lang="en-US" sz="2400" dirty="0"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en-US" sz="2400" b="1" spc="-5" dirty="0">
                <a:solidFill>
                  <a:srgbClr val="0000CC"/>
                </a:solidFill>
                <a:cs typeface="Times New Roman"/>
              </a:rPr>
              <a:t>Ancillary</a:t>
            </a:r>
            <a:r>
              <a:rPr lang="en-US" sz="2400" b="1" spc="-10" dirty="0">
                <a:solidFill>
                  <a:srgbClr val="0000CC"/>
                </a:solidFill>
                <a:cs typeface="Times New Roman"/>
              </a:rPr>
              <a:t> </a:t>
            </a:r>
            <a:r>
              <a:rPr lang="en-US" sz="2400" b="1" dirty="0">
                <a:solidFill>
                  <a:srgbClr val="0000CC"/>
                </a:solidFill>
                <a:cs typeface="Times New Roman"/>
              </a:rPr>
              <a:t>findings:</a:t>
            </a:r>
            <a:endParaRPr lang="en-US" sz="2400" dirty="0">
              <a:cs typeface="Times New Roman"/>
            </a:endParaRPr>
          </a:p>
          <a:p>
            <a:pPr marL="622300" marR="666750" indent="-609600">
              <a:lnSpc>
                <a:spcPct val="80000"/>
              </a:lnSpc>
              <a:spcBef>
                <a:spcPts val="670"/>
              </a:spcBef>
              <a:buClr>
                <a:srgbClr val="C00000"/>
              </a:buClr>
              <a:buFont typeface="Wingdings"/>
              <a:buChar char=""/>
              <a:tabLst>
                <a:tab pos="622300" algn="l"/>
                <a:tab pos="622935" algn="l"/>
              </a:tabLst>
            </a:pPr>
            <a:r>
              <a:rPr lang="en-US" sz="2400" spc="-5" dirty="0">
                <a:cs typeface="Times New Roman"/>
              </a:rPr>
              <a:t>Pleural based </a:t>
            </a:r>
            <a:r>
              <a:rPr lang="en-US" sz="2400" spc="-5" dirty="0">
                <a:solidFill>
                  <a:srgbClr val="FF0000"/>
                </a:solidFill>
                <a:cs typeface="Times New Roman"/>
              </a:rPr>
              <a:t>wedge shaped areas </a:t>
            </a:r>
            <a:r>
              <a:rPr lang="en-US" sz="2400" dirty="0">
                <a:cs typeface="Times New Roman"/>
              </a:rPr>
              <a:t>of </a:t>
            </a:r>
            <a:r>
              <a:rPr lang="en-US" sz="2400" spc="-5" dirty="0">
                <a:cs typeface="Times New Roman"/>
              </a:rPr>
              <a:t>increased  attenuation with no contrast</a:t>
            </a:r>
            <a:r>
              <a:rPr lang="en-US" sz="2400" spc="-35" dirty="0">
                <a:cs typeface="Times New Roman"/>
              </a:rPr>
              <a:t> </a:t>
            </a:r>
            <a:r>
              <a:rPr lang="en-US" sz="2400" spc="-5" dirty="0">
                <a:cs typeface="Times New Roman"/>
              </a:rPr>
              <a:t>enhancement.</a:t>
            </a:r>
            <a:endParaRPr lang="en-US" sz="2400" dirty="0">
              <a:cs typeface="Times New Roman"/>
            </a:endParaRPr>
          </a:p>
          <a:p>
            <a:pPr marL="622300" indent="-609600">
              <a:lnSpc>
                <a:spcPct val="100000"/>
              </a:lnSpc>
              <a:spcBef>
                <a:spcPts val="5"/>
              </a:spcBef>
              <a:buClr>
                <a:srgbClr val="C00000"/>
              </a:buClr>
              <a:buFont typeface="Wingdings"/>
              <a:buChar char=""/>
              <a:tabLst>
                <a:tab pos="622300" algn="l"/>
                <a:tab pos="622935" algn="l"/>
              </a:tabLst>
            </a:pPr>
            <a:r>
              <a:rPr lang="en-US" sz="2400" spc="-5" dirty="0">
                <a:solidFill>
                  <a:srgbClr val="FF0000"/>
                </a:solidFill>
                <a:cs typeface="Times New Roman"/>
              </a:rPr>
              <a:t>Linear</a:t>
            </a:r>
            <a:r>
              <a:rPr lang="en-US" sz="2400" dirty="0">
                <a:solidFill>
                  <a:srgbClr val="FF0000"/>
                </a:solidFill>
                <a:cs typeface="Times New Roman"/>
              </a:rPr>
              <a:t> </a:t>
            </a:r>
            <a:r>
              <a:rPr lang="en-US" sz="2400" spc="-5" dirty="0">
                <a:solidFill>
                  <a:srgbClr val="FF0000"/>
                </a:solidFill>
                <a:cs typeface="Times New Roman"/>
              </a:rPr>
              <a:t>atelectasis</a:t>
            </a:r>
            <a:r>
              <a:rPr lang="en-US" spc="-5" dirty="0">
                <a:latin typeface="Times New Roman"/>
                <a:cs typeface="Times New Roman"/>
              </a:rPr>
              <a:t>.</a:t>
            </a:r>
            <a:endParaRPr lang="en-US" dirty="0">
              <a:latin typeface="Times New Roman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2453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1200" y="632129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3000"/>
                </a:moveTo>
                <a:lnTo>
                  <a:pt x="8229600" y="1143000"/>
                </a:lnTo>
                <a:lnTo>
                  <a:pt x="82296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r>
              <a:rPr lang="en-US" sz="3200" spc="-200" dirty="0">
                <a:solidFill>
                  <a:srgbClr val="FFFFFF"/>
                </a:solidFill>
              </a:rPr>
              <a:t>Intraluminal </a:t>
            </a:r>
            <a:r>
              <a:rPr lang="en-US" sz="3200" spc="-210" dirty="0">
                <a:solidFill>
                  <a:srgbClr val="FFFFFF"/>
                </a:solidFill>
              </a:rPr>
              <a:t>filling </a:t>
            </a:r>
            <a:r>
              <a:rPr lang="en-US" sz="3200" spc="-235" dirty="0">
                <a:solidFill>
                  <a:srgbClr val="FFFFFF"/>
                </a:solidFill>
              </a:rPr>
              <a:t>defect  </a:t>
            </a:r>
            <a:r>
              <a:rPr lang="en-US" sz="3200" spc="-225" dirty="0">
                <a:solidFill>
                  <a:srgbClr val="00FF00"/>
                </a:solidFill>
              </a:rPr>
              <a:t>(polo </a:t>
            </a:r>
            <a:r>
              <a:rPr lang="en-US" sz="3200" spc="-180" dirty="0">
                <a:solidFill>
                  <a:srgbClr val="00FF00"/>
                </a:solidFill>
              </a:rPr>
              <a:t>mint</a:t>
            </a:r>
            <a:r>
              <a:rPr lang="en-US" sz="3200" spc="-204" dirty="0">
                <a:solidFill>
                  <a:srgbClr val="00FF00"/>
                </a:solidFill>
              </a:rPr>
              <a:t> </a:t>
            </a:r>
            <a:r>
              <a:rPr lang="en-US" sz="3200" spc="-340" dirty="0">
                <a:solidFill>
                  <a:srgbClr val="00FF00"/>
                </a:solidFill>
              </a:rPr>
              <a:t>sign)</a:t>
            </a:r>
            <a:endParaRPr sz="3200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08212" y="4597485"/>
            <a:ext cx="8534400" cy="1286763"/>
          </a:xfrm>
          <a:prstGeom prst="rect">
            <a:avLst/>
          </a:prstGeom>
        </p:spPr>
        <p:txBody>
          <a:bodyPr vert="horz" wrap="square" lIns="0" tIns="55118" rIns="0" bIns="0" rtlCol="0" anchor="ctr">
            <a:spAutoFit/>
          </a:bodyPr>
          <a:lstStyle/>
          <a:p>
            <a:pPr marL="1807845" marR="5080" indent="-998855">
              <a:spcBef>
                <a:spcPts val="95"/>
              </a:spcBef>
            </a:pPr>
            <a:r>
              <a:rPr sz="4000" spc="-200" dirty="0">
                <a:solidFill>
                  <a:srgbClr val="FFFFFF"/>
                </a:solidFill>
              </a:rPr>
              <a:t>Intraluminal </a:t>
            </a:r>
            <a:r>
              <a:rPr sz="4000" spc="-210" dirty="0">
                <a:solidFill>
                  <a:srgbClr val="FFFFFF"/>
                </a:solidFill>
              </a:rPr>
              <a:t>filling </a:t>
            </a:r>
            <a:r>
              <a:rPr sz="4000" spc="-235" dirty="0">
                <a:solidFill>
                  <a:srgbClr val="FFFFFF"/>
                </a:solidFill>
              </a:rPr>
              <a:t>defect  </a:t>
            </a:r>
            <a:r>
              <a:rPr sz="4000" spc="-225" dirty="0">
                <a:solidFill>
                  <a:srgbClr val="00FF00"/>
                </a:solidFill>
              </a:rPr>
              <a:t>(polo </a:t>
            </a:r>
            <a:r>
              <a:rPr sz="4000" spc="-180" dirty="0">
                <a:solidFill>
                  <a:srgbClr val="00FF00"/>
                </a:solidFill>
              </a:rPr>
              <a:t>mint</a:t>
            </a:r>
            <a:r>
              <a:rPr sz="4000" spc="-204" dirty="0">
                <a:solidFill>
                  <a:srgbClr val="00FF00"/>
                </a:solidFill>
              </a:rPr>
              <a:t> </a:t>
            </a:r>
            <a:r>
              <a:rPr sz="4000" spc="-340" dirty="0">
                <a:solidFill>
                  <a:srgbClr val="00FF00"/>
                </a:solidFill>
              </a:rPr>
              <a:t>sign)</a:t>
            </a:r>
            <a:endParaRPr sz="4000"/>
          </a:p>
        </p:txBody>
      </p:sp>
      <p:sp>
        <p:nvSpPr>
          <p:cNvPr id="4" name="object 4"/>
          <p:cNvSpPr/>
          <p:nvPr/>
        </p:nvSpPr>
        <p:spPr>
          <a:xfrm>
            <a:off x="1524000" y="2138172"/>
            <a:ext cx="4498848" cy="42321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20968" y="2101595"/>
            <a:ext cx="4447031" cy="43449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1200" y="274320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3000"/>
                </a:moveTo>
                <a:lnTo>
                  <a:pt x="8229600" y="1143000"/>
                </a:lnTo>
                <a:lnTo>
                  <a:pt x="82296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r>
              <a:rPr lang="en-US" sz="3600" spc="-200" dirty="0">
                <a:solidFill>
                  <a:srgbClr val="FFFFFF"/>
                </a:solidFill>
              </a:rPr>
              <a:t>Intraluminal </a:t>
            </a:r>
            <a:r>
              <a:rPr lang="en-US" sz="3600" spc="-210" dirty="0">
                <a:solidFill>
                  <a:srgbClr val="FFFFFF"/>
                </a:solidFill>
              </a:rPr>
              <a:t>filling </a:t>
            </a:r>
            <a:r>
              <a:rPr lang="en-US" sz="3600" spc="-235" dirty="0">
                <a:solidFill>
                  <a:srgbClr val="FFFFFF"/>
                </a:solidFill>
              </a:rPr>
              <a:t>defect  </a:t>
            </a:r>
            <a:r>
              <a:rPr lang="en-US" sz="3600" spc="-210" dirty="0">
                <a:solidFill>
                  <a:srgbClr val="00FF00"/>
                </a:solidFill>
              </a:rPr>
              <a:t>(railway </a:t>
            </a:r>
            <a:r>
              <a:rPr lang="en-US" sz="3600" spc="-260" dirty="0">
                <a:solidFill>
                  <a:srgbClr val="00FF00"/>
                </a:solidFill>
              </a:rPr>
              <a:t>track</a:t>
            </a:r>
            <a:r>
              <a:rPr lang="en-US" sz="3600" spc="-175" dirty="0">
                <a:solidFill>
                  <a:srgbClr val="00FF00"/>
                </a:solidFill>
              </a:rPr>
              <a:t> </a:t>
            </a:r>
            <a:r>
              <a:rPr lang="en-US" sz="3600" spc="-340" dirty="0">
                <a:solidFill>
                  <a:srgbClr val="00FF00"/>
                </a:solidFill>
              </a:rPr>
              <a:t>sign)</a:t>
            </a:r>
            <a:endParaRPr sz="3600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08212" y="4597485"/>
            <a:ext cx="8534400" cy="1286763"/>
          </a:xfrm>
          <a:prstGeom prst="rect">
            <a:avLst/>
          </a:prstGeom>
        </p:spPr>
        <p:txBody>
          <a:bodyPr vert="horz" wrap="square" lIns="0" tIns="55118" rIns="0" bIns="0" rtlCol="0" anchor="ctr">
            <a:spAutoFit/>
          </a:bodyPr>
          <a:lstStyle/>
          <a:p>
            <a:pPr marL="1480185" marR="5080" indent="-670560">
              <a:spcBef>
                <a:spcPts val="95"/>
              </a:spcBef>
            </a:pPr>
            <a:r>
              <a:rPr sz="4000" spc="-200" dirty="0">
                <a:solidFill>
                  <a:srgbClr val="FFFFFF"/>
                </a:solidFill>
              </a:rPr>
              <a:t>Intraluminal </a:t>
            </a:r>
            <a:r>
              <a:rPr sz="4000" spc="-210" dirty="0">
                <a:solidFill>
                  <a:srgbClr val="FFFFFF"/>
                </a:solidFill>
              </a:rPr>
              <a:t>filling </a:t>
            </a:r>
            <a:r>
              <a:rPr sz="4000" spc="-235" dirty="0">
                <a:solidFill>
                  <a:srgbClr val="FFFFFF"/>
                </a:solidFill>
              </a:rPr>
              <a:t>defect  </a:t>
            </a:r>
            <a:r>
              <a:rPr sz="4000" spc="-210" dirty="0">
                <a:solidFill>
                  <a:srgbClr val="00FF00"/>
                </a:solidFill>
              </a:rPr>
              <a:t>(railway </a:t>
            </a:r>
            <a:r>
              <a:rPr sz="4000" spc="-260" dirty="0">
                <a:solidFill>
                  <a:srgbClr val="00FF00"/>
                </a:solidFill>
              </a:rPr>
              <a:t>track</a:t>
            </a:r>
            <a:r>
              <a:rPr sz="4000" spc="-175" dirty="0">
                <a:solidFill>
                  <a:srgbClr val="00FF00"/>
                </a:solidFill>
              </a:rPr>
              <a:t> </a:t>
            </a:r>
            <a:r>
              <a:rPr sz="4000" spc="-340" dirty="0">
                <a:solidFill>
                  <a:srgbClr val="00FF00"/>
                </a:solidFill>
              </a:rPr>
              <a:t>sign)</a:t>
            </a:r>
            <a:endParaRPr sz="4000"/>
          </a:p>
        </p:txBody>
      </p:sp>
      <p:sp>
        <p:nvSpPr>
          <p:cNvPr id="4" name="object 4"/>
          <p:cNvSpPr/>
          <p:nvPr/>
        </p:nvSpPr>
        <p:spPr>
          <a:xfrm>
            <a:off x="1610868" y="1737360"/>
            <a:ext cx="4218432" cy="41315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92367" y="1773935"/>
            <a:ext cx="4629912" cy="4076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A8B76-EAE6-46C0-A34B-883135AF1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995" y="829732"/>
            <a:ext cx="8534400" cy="1507067"/>
          </a:xfrm>
        </p:spPr>
        <p:txBody>
          <a:bodyPr/>
          <a:lstStyle/>
          <a:p>
            <a:r>
              <a:rPr lang="en-US" spc="-295" dirty="0">
                <a:solidFill>
                  <a:srgbClr val="FFFFFF"/>
                </a:solidFill>
              </a:rPr>
              <a:t>Pulmonary</a:t>
            </a:r>
            <a:r>
              <a:rPr lang="en-US" spc="-180" dirty="0">
                <a:solidFill>
                  <a:srgbClr val="FFFFFF"/>
                </a:solidFill>
              </a:rPr>
              <a:t> </a:t>
            </a:r>
            <a:r>
              <a:rPr lang="en-US" spc="-320" dirty="0">
                <a:solidFill>
                  <a:srgbClr val="FFFFFF"/>
                </a:solidFill>
              </a:rPr>
              <a:t>angiogram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63B5D-4F25-4F60-B0E6-9C4FDA84D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2995" y="2413001"/>
            <a:ext cx="8534400" cy="3615267"/>
          </a:xfrm>
        </p:spPr>
        <p:txBody>
          <a:bodyPr/>
          <a:lstStyle/>
          <a:p>
            <a:pPr marL="355600" indent="-342900">
              <a:lnSpc>
                <a:spcPct val="100000"/>
              </a:lnSpc>
              <a:spcBef>
                <a:spcPts val="775"/>
              </a:spcBef>
              <a:buClr>
                <a:srgbClr val="C00000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en-US" sz="2800" spc="-145" dirty="0">
                <a:latin typeface="Arial"/>
                <a:cs typeface="Arial"/>
              </a:rPr>
              <a:t>Gold</a:t>
            </a:r>
            <a:r>
              <a:rPr lang="en-US" sz="2800" spc="-140" dirty="0">
                <a:latin typeface="Arial"/>
                <a:cs typeface="Arial"/>
              </a:rPr>
              <a:t> Standard.</a:t>
            </a:r>
            <a:endParaRPr lang="en-US" sz="2800" dirty="0">
              <a:latin typeface="Arial"/>
              <a:cs typeface="Arial"/>
            </a:endParaRPr>
          </a:p>
          <a:p>
            <a:pPr marL="355600" marR="33020" indent="-342900">
              <a:lnSpc>
                <a:spcPct val="100000"/>
              </a:lnSpc>
              <a:spcBef>
                <a:spcPts val="675"/>
              </a:spcBef>
              <a:buClr>
                <a:srgbClr val="C00000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en-US" sz="2800" spc="-130" dirty="0">
                <a:latin typeface="Arial"/>
                <a:cs typeface="Arial"/>
              </a:rPr>
              <a:t>Positive </a:t>
            </a:r>
            <a:r>
              <a:rPr lang="en-US" sz="2800" spc="-135" dirty="0">
                <a:latin typeface="Arial"/>
                <a:cs typeface="Arial"/>
              </a:rPr>
              <a:t>angiogram </a:t>
            </a:r>
            <a:r>
              <a:rPr lang="en-US" sz="2800" spc="-110" dirty="0">
                <a:latin typeface="Arial"/>
                <a:cs typeface="Arial"/>
              </a:rPr>
              <a:t>provides </a:t>
            </a:r>
            <a:r>
              <a:rPr lang="en-US" sz="2800" spc="-229" dirty="0">
                <a:latin typeface="Arial"/>
                <a:cs typeface="Arial"/>
              </a:rPr>
              <a:t>100% </a:t>
            </a:r>
            <a:r>
              <a:rPr lang="en-US" sz="2800" spc="-60" dirty="0">
                <a:latin typeface="Arial"/>
                <a:cs typeface="Arial"/>
              </a:rPr>
              <a:t>certainty </a:t>
            </a:r>
            <a:r>
              <a:rPr lang="en-US" sz="2800" spc="-5" dirty="0">
                <a:latin typeface="Arial"/>
                <a:cs typeface="Arial"/>
              </a:rPr>
              <a:t>that </a:t>
            </a:r>
            <a:r>
              <a:rPr lang="en-US" sz="2800" spc="-155" dirty="0">
                <a:latin typeface="Arial"/>
                <a:cs typeface="Arial"/>
              </a:rPr>
              <a:t>an  </a:t>
            </a:r>
            <a:r>
              <a:rPr lang="en-US" sz="2800" spc="-60" dirty="0">
                <a:latin typeface="Arial"/>
                <a:cs typeface="Arial"/>
              </a:rPr>
              <a:t>obstruction </a:t>
            </a:r>
            <a:r>
              <a:rPr lang="en-US" sz="2800" spc="-150" dirty="0">
                <a:latin typeface="Arial"/>
                <a:cs typeface="Arial"/>
              </a:rPr>
              <a:t>exists </a:t>
            </a:r>
            <a:r>
              <a:rPr lang="en-US" sz="2800" spc="-35" dirty="0">
                <a:latin typeface="Arial"/>
                <a:cs typeface="Arial"/>
              </a:rPr>
              <a:t>in the </a:t>
            </a:r>
            <a:r>
              <a:rPr lang="en-US" sz="2800" spc="-85" dirty="0">
                <a:latin typeface="Arial"/>
                <a:cs typeface="Arial"/>
              </a:rPr>
              <a:t>pulmonary</a:t>
            </a:r>
            <a:r>
              <a:rPr lang="en-US" sz="2800" spc="-315" dirty="0">
                <a:latin typeface="Arial"/>
                <a:cs typeface="Arial"/>
              </a:rPr>
              <a:t> </a:t>
            </a:r>
            <a:r>
              <a:rPr lang="en-US" sz="2800" spc="-80" dirty="0">
                <a:latin typeface="Arial"/>
                <a:cs typeface="Arial"/>
              </a:rPr>
              <a:t>artery.</a:t>
            </a:r>
            <a:endParaRPr lang="en-US" sz="2800" dirty="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  <a:buClr>
                <a:srgbClr val="C00000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en-US" sz="2800" spc="-135" dirty="0">
                <a:latin typeface="Arial"/>
                <a:cs typeface="Arial"/>
              </a:rPr>
              <a:t>Negative angiogram </a:t>
            </a:r>
            <a:r>
              <a:rPr lang="en-US" sz="2800" spc="-114" dirty="0">
                <a:latin typeface="Arial"/>
                <a:cs typeface="Arial"/>
              </a:rPr>
              <a:t>provides </a:t>
            </a:r>
            <a:r>
              <a:rPr lang="en-US" sz="2800" spc="-245" dirty="0">
                <a:latin typeface="Arial"/>
                <a:cs typeface="Arial"/>
              </a:rPr>
              <a:t>&gt; </a:t>
            </a:r>
            <a:r>
              <a:rPr lang="en-US" sz="2800" spc="-260" dirty="0">
                <a:latin typeface="Arial"/>
                <a:cs typeface="Arial"/>
              </a:rPr>
              <a:t>90% </a:t>
            </a:r>
            <a:r>
              <a:rPr lang="en-US" sz="2800" spc="-60" dirty="0">
                <a:latin typeface="Arial"/>
                <a:cs typeface="Arial"/>
              </a:rPr>
              <a:t>certainty </a:t>
            </a:r>
            <a:r>
              <a:rPr lang="en-US" sz="2800" spc="-35" dirty="0">
                <a:latin typeface="Arial"/>
                <a:cs typeface="Arial"/>
              </a:rPr>
              <a:t>in the  </a:t>
            </a:r>
            <a:r>
              <a:rPr lang="en-US" sz="2800" spc="-135" dirty="0">
                <a:latin typeface="Arial"/>
                <a:cs typeface="Arial"/>
              </a:rPr>
              <a:t>exclusion </a:t>
            </a:r>
            <a:r>
              <a:rPr lang="en-US" sz="2800" spc="-10" dirty="0">
                <a:latin typeface="Arial"/>
                <a:cs typeface="Arial"/>
              </a:rPr>
              <a:t>of</a:t>
            </a:r>
            <a:r>
              <a:rPr lang="en-US" sz="2800" spc="-114" dirty="0">
                <a:latin typeface="Arial"/>
                <a:cs typeface="Arial"/>
              </a:rPr>
              <a:t> </a:t>
            </a:r>
            <a:r>
              <a:rPr lang="en-US" sz="2800" spc="-335" dirty="0">
                <a:latin typeface="Arial"/>
                <a:cs typeface="Arial"/>
              </a:rPr>
              <a:t>PE.</a:t>
            </a:r>
            <a:endParaRPr lang="en-US" sz="2800" dirty="0">
              <a:latin typeface="Arial"/>
              <a:cs typeface="Arial"/>
            </a:endParaRPr>
          </a:p>
          <a:p>
            <a:pPr marL="2360930" lvl="1" indent="-342900">
              <a:lnSpc>
                <a:spcPct val="100000"/>
              </a:lnSpc>
              <a:spcBef>
                <a:spcPts val="755"/>
              </a:spcBef>
              <a:buClr>
                <a:srgbClr val="C00000"/>
              </a:buClr>
              <a:buFont typeface="Wingdings"/>
              <a:buChar char=""/>
              <a:tabLst>
                <a:tab pos="2360930" algn="l"/>
                <a:tab pos="2361565" algn="l"/>
              </a:tabLst>
            </a:pPr>
            <a:r>
              <a:rPr lang="en-US" sz="3200" b="1" spc="-229" dirty="0">
                <a:solidFill>
                  <a:srgbClr val="FF00FF"/>
                </a:solidFill>
                <a:latin typeface="Arial"/>
                <a:cs typeface="Arial"/>
              </a:rPr>
              <a:t>“Court </a:t>
            </a:r>
            <a:r>
              <a:rPr lang="en-US" sz="3200" b="1" spc="-140" dirty="0">
                <a:solidFill>
                  <a:srgbClr val="FF00FF"/>
                </a:solidFill>
                <a:latin typeface="Arial"/>
                <a:cs typeface="Arial"/>
              </a:rPr>
              <a:t>of </a:t>
            </a:r>
            <a:r>
              <a:rPr lang="en-US" sz="3200" b="1" spc="-325" dirty="0">
                <a:solidFill>
                  <a:srgbClr val="FF00FF"/>
                </a:solidFill>
                <a:latin typeface="Arial"/>
                <a:cs typeface="Arial"/>
              </a:rPr>
              <a:t>Last</a:t>
            </a:r>
            <a:r>
              <a:rPr lang="en-US" sz="3200" b="1" spc="-160" dirty="0">
                <a:solidFill>
                  <a:srgbClr val="FF00FF"/>
                </a:solidFill>
                <a:latin typeface="Arial"/>
                <a:cs typeface="Arial"/>
              </a:rPr>
              <a:t> </a:t>
            </a:r>
            <a:r>
              <a:rPr lang="en-US" sz="3200" b="1" spc="-235" dirty="0">
                <a:solidFill>
                  <a:srgbClr val="FF00FF"/>
                </a:solidFill>
                <a:latin typeface="Arial"/>
                <a:cs typeface="Arial"/>
              </a:rPr>
              <a:t>Resort”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2729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A8B76-EAE6-46C0-A34B-883135AF1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995" y="829732"/>
            <a:ext cx="8534400" cy="1507067"/>
          </a:xfrm>
        </p:spPr>
        <p:txBody>
          <a:bodyPr/>
          <a:lstStyle/>
          <a:p>
            <a:r>
              <a:rPr lang="en-US" spc="-170" dirty="0">
                <a:solidFill>
                  <a:srgbClr val="FFFFFF"/>
                </a:solidFill>
              </a:rPr>
              <a:t>Further </a:t>
            </a:r>
            <a:r>
              <a:rPr lang="en-US" spc="-145" dirty="0">
                <a:solidFill>
                  <a:srgbClr val="FFFFFF"/>
                </a:solidFill>
              </a:rPr>
              <a:t>Alternative </a:t>
            </a:r>
            <a:r>
              <a:rPr lang="en-US" spc="-220" dirty="0">
                <a:solidFill>
                  <a:srgbClr val="FFFFFF"/>
                </a:solidFill>
              </a:rPr>
              <a:t>Imaging </a:t>
            </a:r>
            <a:r>
              <a:rPr lang="en-US" spc="-330" dirty="0">
                <a:solidFill>
                  <a:srgbClr val="FFFFFF"/>
                </a:solidFill>
              </a:rPr>
              <a:t>Tests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63B5D-4F25-4F60-B0E6-9C4FDA84D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2995" y="2027583"/>
            <a:ext cx="8534400" cy="4000685"/>
          </a:xfr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95"/>
              </a:spcBef>
              <a:buClr>
                <a:srgbClr val="FF0000"/>
              </a:buClr>
              <a:buSzPct val="96428"/>
              <a:buFont typeface="Wingdings"/>
              <a:buChar char=""/>
              <a:tabLst>
                <a:tab pos="175895" algn="l"/>
              </a:tabLst>
            </a:pPr>
            <a:r>
              <a:rPr lang="en-US" sz="2400" spc="-140" dirty="0">
                <a:solidFill>
                  <a:srgbClr val="000066"/>
                </a:solidFill>
                <a:cs typeface="Arial"/>
              </a:rPr>
              <a:t>Dual-energy</a:t>
            </a:r>
            <a:r>
              <a:rPr lang="en-US" sz="2400" spc="-130" dirty="0">
                <a:solidFill>
                  <a:srgbClr val="000066"/>
                </a:solidFill>
                <a:cs typeface="Arial"/>
              </a:rPr>
              <a:t> </a:t>
            </a:r>
            <a:r>
              <a:rPr lang="en-US" sz="2400" spc="-440" dirty="0">
                <a:solidFill>
                  <a:srgbClr val="000066"/>
                </a:solidFill>
                <a:cs typeface="Arial"/>
              </a:rPr>
              <a:t>CTPA</a:t>
            </a:r>
            <a:endParaRPr lang="en-US" sz="2400" dirty="0"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buClr>
                <a:srgbClr val="FF0000"/>
              </a:buClr>
              <a:buSzPct val="96428"/>
              <a:buFont typeface="Wingdings"/>
              <a:buChar char=""/>
              <a:tabLst>
                <a:tab pos="175895" algn="l"/>
              </a:tabLst>
            </a:pPr>
            <a:r>
              <a:rPr lang="en-US" sz="2400" spc="-114" dirty="0">
                <a:solidFill>
                  <a:srgbClr val="006FC0"/>
                </a:solidFill>
                <a:cs typeface="Arial"/>
              </a:rPr>
              <a:t>Electrocardiographically </a:t>
            </a:r>
            <a:r>
              <a:rPr lang="en-US" sz="2400" spc="-130" dirty="0">
                <a:solidFill>
                  <a:srgbClr val="006FC0"/>
                </a:solidFill>
                <a:cs typeface="Arial"/>
              </a:rPr>
              <a:t>gated</a:t>
            </a:r>
            <a:r>
              <a:rPr lang="en-US" sz="2400" spc="-185" dirty="0">
                <a:solidFill>
                  <a:srgbClr val="006FC0"/>
                </a:solidFill>
                <a:cs typeface="Arial"/>
              </a:rPr>
              <a:t> </a:t>
            </a:r>
            <a:r>
              <a:rPr lang="en-US" sz="2400" spc="-440" dirty="0">
                <a:solidFill>
                  <a:srgbClr val="006FC0"/>
                </a:solidFill>
                <a:cs typeface="Arial"/>
              </a:rPr>
              <a:t>CTPA</a:t>
            </a:r>
            <a:endParaRPr lang="en-US" sz="2400" dirty="0"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  <a:buClr>
                <a:srgbClr val="FF0000"/>
              </a:buClr>
              <a:buSzPct val="96428"/>
              <a:buFont typeface="Wingdings"/>
              <a:buChar char=""/>
              <a:tabLst>
                <a:tab pos="175895" algn="l"/>
              </a:tabLst>
            </a:pPr>
            <a:r>
              <a:rPr lang="en-US" sz="2400" spc="-120" dirty="0">
                <a:cs typeface="Arial"/>
              </a:rPr>
              <a:t>Three-dimensional </a:t>
            </a:r>
            <a:r>
              <a:rPr lang="en-US" sz="2400" spc="-175" dirty="0">
                <a:cs typeface="Arial"/>
              </a:rPr>
              <a:t>images </a:t>
            </a:r>
            <a:r>
              <a:rPr lang="en-US" sz="2400" spc="-110" dirty="0">
                <a:cs typeface="Arial"/>
              </a:rPr>
              <a:t>acquired </a:t>
            </a:r>
            <a:r>
              <a:rPr lang="en-US" sz="2400" spc="-125" dirty="0">
                <a:cs typeface="Arial"/>
              </a:rPr>
              <a:t>by </a:t>
            </a:r>
            <a:r>
              <a:rPr lang="en-US" sz="2400" spc="-125" dirty="0">
                <a:solidFill>
                  <a:srgbClr val="FF0000"/>
                </a:solidFill>
                <a:cs typeface="Arial"/>
              </a:rPr>
              <a:t>single-  </a:t>
            </a:r>
            <a:r>
              <a:rPr lang="en-US" sz="2400" spc="-55" dirty="0">
                <a:solidFill>
                  <a:srgbClr val="FF0000"/>
                </a:solidFill>
                <a:cs typeface="Arial"/>
              </a:rPr>
              <a:t>photon </a:t>
            </a:r>
            <a:r>
              <a:rPr lang="en-US" sz="2400" spc="-135" dirty="0">
                <a:solidFill>
                  <a:srgbClr val="FF0000"/>
                </a:solidFill>
                <a:cs typeface="Arial"/>
              </a:rPr>
              <a:t>emission </a:t>
            </a:r>
            <a:r>
              <a:rPr lang="en-US" sz="2400" spc="-95" dirty="0">
                <a:solidFill>
                  <a:srgbClr val="FF0000"/>
                </a:solidFill>
                <a:cs typeface="Arial"/>
              </a:rPr>
              <a:t>computed </a:t>
            </a:r>
            <a:r>
              <a:rPr lang="en-US" sz="2400" spc="-105" dirty="0">
                <a:solidFill>
                  <a:srgbClr val="FF0000"/>
                </a:solidFill>
                <a:cs typeface="Arial"/>
              </a:rPr>
              <a:t>tomography </a:t>
            </a:r>
            <a:r>
              <a:rPr lang="en-US" sz="2400" spc="-375" dirty="0">
                <a:solidFill>
                  <a:srgbClr val="FF0000"/>
                </a:solidFill>
                <a:cs typeface="Arial"/>
              </a:rPr>
              <a:t>(SPECT) </a:t>
            </a:r>
            <a:r>
              <a:rPr lang="en-US" sz="2400" spc="-375" dirty="0">
                <a:cs typeface="Arial"/>
              </a:rPr>
              <a:t> </a:t>
            </a:r>
            <a:r>
              <a:rPr lang="en-US" sz="2400" spc="-150" dirty="0">
                <a:cs typeface="Arial"/>
              </a:rPr>
              <a:t>using </a:t>
            </a:r>
            <a:r>
              <a:rPr lang="en-US" sz="2400" spc="-220" dirty="0">
                <a:cs typeface="Arial"/>
              </a:rPr>
              <a:t>a </a:t>
            </a:r>
            <a:r>
              <a:rPr lang="en-US" sz="2400" spc="-95" dirty="0">
                <a:cs typeface="Arial"/>
              </a:rPr>
              <a:t>gamma-emitting </a:t>
            </a:r>
            <a:r>
              <a:rPr lang="en-US" sz="2400" spc="-80" dirty="0">
                <a:cs typeface="Arial"/>
              </a:rPr>
              <a:t>radioisotope </a:t>
            </a:r>
            <a:r>
              <a:rPr lang="en-US" sz="2400" spc="-165" dirty="0">
                <a:cs typeface="Arial"/>
              </a:rPr>
              <a:t>may </a:t>
            </a:r>
            <a:r>
              <a:rPr lang="en-US" sz="2400" spc="-90" dirty="0">
                <a:cs typeface="Arial"/>
              </a:rPr>
              <a:t>improve  </a:t>
            </a:r>
            <a:r>
              <a:rPr lang="en-US" sz="2400" spc="-145" dirty="0">
                <a:cs typeface="Arial"/>
              </a:rPr>
              <a:t>V/Q </a:t>
            </a:r>
            <a:r>
              <a:rPr lang="en-US" sz="2400" spc="-110" dirty="0">
                <a:cs typeface="Arial"/>
              </a:rPr>
              <a:t>scintigraphy </a:t>
            </a:r>
            <a:r>
              <a:rPr lang="en-US" sz="2400" spc="-135" dirty="0">
                <a:cs typeface="Arial"/>
              </a:rPr>
              <a:t>and </a:t>
            </a:r>
            <a:r>
              <a:rPr lang="en-US" sz="2400" spc="-210" dirty="0">
                <a:cs typeface="Arial"/>
              </a:rPr>
              <a:t>has </a:t>
            </a:r>
            <a:r>
              <a:rPr lang="en-US" sz="2400" spc="-220" dirty="0">
                <a:cs typeface="Arial"/>
              </a:rPr>
              <a:t>a </a:t>
            </a:r>
            <a:r>
              <a:rPr lang="en-US" sz="2400" spc="-50" dirty="0">
                <a:cs typeface="Arial"/>
              </a:rPr>
              <a:t>lower </a:t>
            </a:r>
            <a:r>
              <a:rPr lang="en-US" sz="2400" spc="-65" dirty="0">
                <a:cs typeface="Arial"/>
              </a:rPr>
              <a:t>radiation</a:t>
            </a:r>
            <a:r>
              <a:rPr lang="en-US" sz="2400" spc="-70" dirty="0">
                <a:cs typeface="Arial"/>
              </a:rPr>
              <a:t> </a:t>
            </a:r>
            <a:r>
              <a:rPr lang="en-US" sz="2400" spc="-150" dirty="0">
                <a:cs typeface="Arial"/>
              </a:rPr>
              <a:t>dose.</a:t>
            </a:r>
          </a:p>
          <a:p>
            <a:pPr marL="12700" marR="5080">
              <a:lnSpc>
                <a:spcPct val="100000"/>
              </a:lnSpc>
              <a:spcBef>
                <a:spcPts val="5"/>
              </a:spcBef>
              <a:buClr>
                <a:srgbClr val="FF0000"/>
              </a:buClr>
              <a:buSzPct val="96428"/>
              <a:buFont typeface="Wingdings"/>
              <a:buChar char=""/>
              <a:tabLst>
                <a:tab pos="175895" algn="l"/>
              </a:tabLst>
            </a:pPr>
            <a:r>
              <a:rPr lang="en-US" sz="2400" spc="-150" dirty="0">
                <a:cs typeface="Arial"/>
              </a:rPr>
              <a:t>MR angiography</a:t>
            </a:r>
            <a:endParaRPr lang="en-US" sz="2400" dirty="0"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9746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A8B76-EAE6-46C0-A34B-883135AF1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995" y="112644"/>
            <a:ext cx="8534400" cy="1623391"/>
          </a:xfrm>
        </p:spPr>
        <p:txBody>
          <a:bodyPr/>
          <a:lstStyle/>
          <a:p>
            <a:r>
              <a:rPr lang="en-US" dirty="0"/>
              <a:t>Risk factors based on Virchow’s triad </a:t>
            </a:r>
          </a:p>
        </p:txBody>
      </p:sp>
      <p:pic>
        <p:nvPicPr>
          <p:cNvPr id="4" name="Content Placeholder 3" descr="Screenshot_2019-05-26-16-17-08-307_com.adobe.reader.png">
            <a:extLst>
              <a:ext uri="{FF2B5EF4-FFF2-40B4-BE49-F238E27FC236}">
                <a16:creationId xmlns:a16="http://schemas.microsoft.com/office/drawing/2014/main" id="{875FA544-80FB-4A53-A648-F71A0B3A58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82995" y="1736035"/>
            <a:ext cx="9546466" cy="500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0654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A8B76-EAE6-46C0-A34B-883135AF1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995" y="829732"/>
            <a:ext cx="8534400" cy="1507067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D70D76C-9796-4C9F-9CF4-0D5CD22B4B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270" y="397564"/>
            <a:ext cx="8534400" cy="612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2715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A8B76-EAE6-46C0-A34B-883135AF1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995" y="1"/>
            <a:ext cx="8534400" cy="927652"/>
          </a:xfrm>
        </p:spPr>
        <p:txBody>
          <a:bodyPr/>
          <a:lstStyle/>
          <a:p>
            <a:r>
              <a:rPr lang="en-US" spc="-235" dirty="0">
                <a:solidFill>
                  <a:srgbClr val="FFFFFF"/>
                </a:solidFill>
              </a:rPr>
              <a:t>Treatment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63B5D-4F25-4F60-B0E6-9C4FDA84D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2995" y="1762539"/>
            <a:ext cx="8534400" cy="4265729"/>
          </a:xfrm>
        </p:spPr>
        <p:txBody>
          <a:bodyPr>
            <a:normAutofit fontScale="25000" lnSpcReduction="20000"/>
          </a:bodyPr>
          <a:lstStyle/>
          <a:p>
            <a:pPr marL="355600" indent="-342900">
              <a:lnSpc>
                <a:spcPts val="2735"/>
              </a:lnSpc>
              <a:spcBef>
                <a:spcPts val="100"/>
              </a:spcBef>
              <a:buClr>
                <a:srgbClr val="FF0000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en-US" sz="9600" b="1" spc="-180" dirty="0">
                <a:solidFill>
                  <a:srgbClr val="0000CC"/>
                </a:solidFill>
                <a:cs typeface="Arial"/>
              </a:rPr>
              <a:t>Symptomatic</a:t>
            </a:r>
            <a:r>
              <a:rPr lang="en-US" sz="9600" b="1" spc="-140" dirty="0">
                <a:solidFill>
                  <a:srgbClr val="0000CC"/>
                </a:solidFill>
                <a:cs typeface="Arial"/>
              </a:rPr>
              <a:t> </a:t>
            </a:r>
            <a:r>
              <a:rPr lang="en-US" sz="9600" b="1" spc="-95" dirty="0">
                <a:solidFill>
                  <a:srgbClr val="0000CC"/>
                </a:solidFill>
                <a:cs typeface="Arial"/>
              </a:rPr>
              <a:t>treatment:</a:t>
            </a:r>
            <a:endParaRPr lang="en-US" sz="9600" dirty="0">
              <a:cs typeface="Arial"/>
            </a:endParaRPr>
          </a:p>
          <a:p>
            <a:pPr marL="756285" lvl="1" indent="-286385">
              <a:lnSpc>
                <a:spcPts val="2595"/>
              </a:lnSpc>
              <a:buChar char="–"/>
              <a:tabLst>
                <a:tab pos="756920" algn="l"/>
              </a:tabLst>
            </a:pPr>
            <a:r>
              <a:rPr lang="en-US" sz="9600" spc="-175" dirty="0">
                <a:cs typeface="Arial"/>
              </a:rPr>
              <a:t>Oxygen</a:t>
            </a:r>
            <a:endParaRPr lang="en-US" sz="9600" dirty="0">
              <a:cs typeface="Arial"/>
            </a:endParaRPr>
          </a:p>
          <a:p>
            <a:pPr marL="756285" lvl="1" indent="-286385">
              <a:lnSpc>
                <a:spcPts val="2740"/>
              </a:lnSpc>
              <a:buChar char="–"/>
              <a:tabLst>
                <a:tab pos="756920" algn="l"/>
              </a:tabLst>
            </a:pPr>
            <a:r>
              <a:rPr lang="en-US" sz="9600" spc="-140" dirty="0">
                <a:cs typeface="Arial"/>
              </a:rPr>
              <a:t>Analgesia</a:t>
            </a:r>
            <a:endParaRPr lang="en-US" sz="9600" dirty="0">
              <a:cs typeface="Arial"/>
            </a:endParaRPr>
          </a:p>
          <a:p>
            <a:pPr marL="355600" indent="-342900">
              <a:lnSpc>
                <a:spcPts val="2735"/>
              </a:lnSpc>
              <a:spcBef>
                <a:spcPts val="2300"/>
              </a:spcBef>
              <a:buClr>
                <a:srgbClr val="FF0000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en-US" sz="9600" b="1" spc="-160" dirty="0">
                <a:solidFill>
                  <a:srgbClr val="0000CC"/>
                </a:solidFill>
                <a:cs typeface="Arial"/>
              </a:rPr>
              <a:t>Anticoagulation:</a:t>
            </a:r>
            <a:endParaRPr lang="en-US" sz="9600" dirty="0">
              <a:cs typeface="Arial"/>
            </a:endParaRPr>
          </a:p>
          <a:p>
            <a:pPr marL="756285" lvl="1" indent="-286385">
              <a:lnSpc>
                <a:spcPts val="2590"/>
              </a:lnSpc>
              <a:buChar char="–"/>
              <a:tabLst>
                <a:tab pos="756920" algn="l"/>
              </a:tabLst>
            </a:pPr>
            <a:r>
              <a:rPr lang="en-US" sz="9600" spc="-155" dirty="0">
                <a:cs typeface="Arial"/>
              </a:rPr>
              <a:t>IV</a:t>
            </a:r>
            <a:r>
              <a:rPr lang="en-US" sz="9600" spc="-215" dirty="0">
                <a:cs typeface="Arial"/>
              </a:rPr>
              <a:t> </a:t>
            </a:r>
            <a:r>
              <a:rPr lang="en-US" sz="9600" spc="-100" dirty="0">
                <a:cs typeface="Arial"/>
              </a:rPr>
              <a:t>Heparin</a:t>
            </a:r>
            <a:endParaRPr lang="en-US" sz="9600" dirty="0">
              <a:cs typeface="Arial"/>
            </a:endParaRPr>
          </a:p>
          <a:p>
            <a:pPr marL="756285" lvl="1" indent="-286385">
              <a:lnSpc>
                <a:spcPts val="2595"/>
              </a:lnSpc>
              <a:buChar char="–"/>
              <a:tabLst>
                <a:tab pos="756920" algn="l"/>
              </a:tabLst>
            </a:pPr>
            <a:r>
              <a:rPr lang="en-US" sz="9600" spc="-235" dirty="0">
                <a:cs typeface="Arial"/>
              </a:rPr>
              <a:t>S/C </a:t>
            </a:r>
            <a:r>
              <a:rPr lang="en-US" sz="9600" spc="-165" dirty="0">
                <a:cs typeface="Arial"/>
              </a:rPr>
              <a:t>LMWH </a:t>
            </a:r>
            <a:r>
              <a:rPr lang="en-US" sz="9600" spc="-175" dirty="0" err="1">
                <a:cs typeface="Arial"/>
              </a:rPr>
              <a:t>eg</a:t>
            </a:r>
            <a:r>
              <a:rPr lang="en-US" sz="9600" spc="-175" dirty="0">
                <a:cs typeface="Arial"/>
              </a:rPr>
              <a:t> </a:t>
            </a:r>
            <a:r>
              <a:rPr lang="en-US" sz="9600" spc="-125" dirty="0" err="1">
                <a:cs typeface="Arial"/>
              </a:rPr>
              <a:t>Enoxaparine</a:t>
            </a:r>
            <a:r>
              <a:rPr lang="en-US" sz="9600" spc="-125" dirty="0">
                <a:cs typeface="Arial"/>
              </a:rPr>
              <a:t>,</a:t>
            </a:r>
            <a:r>
              <a:rPr lang="en-US" sz="9600" spc="30" dirty="0">
                <a:cs typeface="Arial"/>
              </a:rPr>
              <a:t> </a:t>
            </a:r>
            <a:r>
              <a:rPr lang="en-US" sz="9600" spc="-80" dirty="0" err="1">
                <a:cs typeface="Arial"/>
              </a:rPr>
              <a:t>Dalteparine</a:t>
            </a:r>
            <a:endParaRPr lang="en-US" sz="9600" dirty="0">
              <a:cs typeface="Arial"/>
            </a:endParaRPr>
          </a:p>
          <a:p>
            <a:pPr marL="756285" lvl="1" indent="-286385">
              <a:lnSpc>
                <a:spcPts val="2735"/>
              </a:lnSpc>
              <a:buChar char="–"/>
              <a:tabLst>
                <a:tab pos="756920" algn="l"/>
              </a:tabLst>
            </a:pPr>
            <a:r>
              <a:rPr lang="en-US" sz="9600" spc="-120" dirty="0">
                <a:cs typeface="Arial"/>
              </a:rPr>
              <a:t>Oral</a:t>
            </a:r>
            <a:r>
              <a:rPr lang="en-US" sz="9600" spc="-140" dirty="0">
                <a:cs typeface="Arial"/>
              </a:rPr>
              <a:t> </a:t>
            </a:r>
            <a:r>
              <a:rPr lang="en-US" sz="9600" spc="-70" dirty="0">
                <a:cs typeface="Arial"/>
              </a:rPr>
              <a:t>Warfarin</a:t>
            </a:r>
            <a:endParaRPr lang="en-US" sz="9600" dirty="0"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305"/>
              </a:spcBef>
              <a:buClr>
                <a:srgbClr val="FF0000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en-US" sz="9600" b="1" spc="-240" dirty="0">
                <a:solidFill>
                  <a:srgbClr val="0000CC"/>
                </a:solidFill>
                <a:cs typeface="Arial"/>
              </a:rPr>
              <a:t>IVC </a:t>
            </a:r>
            <a:r>
              <a:rPr lang="en-US" sz="9600" b="1" spc="-80" dirty="0">
                <a:solidFill>
                  <a:srgbClr val="0000CC"/>
                </a:solidFill>
                <a:cs typeface="Arial"/>
              </a:rPr>
              <a:t>filter: </a:t>
            </a:r>
            <a:r>
              <a:rPr lang="en-US" sz="9600" dirty="0">
                <a:cs typeface="Arial"/>
              </a:rPr>
              <a:t>If </a:t>
            </a:r>
            <a:r>
              <a:rPr lang="en-US" sz="9600" spc="-45" dirty="0">
                <a:cs typeface="Arial"/>
              </a:rPr>
              <a:t>there </a:t>
            </a:r>
            <a:r>
              <a:rPr lang="en-US" sz="9600" spc="-125" dirty="0">
                <a:cs typeface="Arial"/>
              </a:rPr>
              <a:t>is </a:t>
            </a:r>
            <a:r>
              <a:rPr lang="en-US" sz="9600" spc="-75" dirty="0">
                <a:cs typeface="Arial"/>
              </a:rPr>
              <a:t>contra-indications </a:t>
            </a:r>
            <a:r>
              <a:rPr lang="en-US" sz="9600" spc="-10" dirty="0">
                <a:cs typeface="Arial"/>
              </a:rPr>
              <a:t>for</a:t>
            </a:r>
            <a:r>
              <a:rPr lang="en-US" sz="9600" spc="-310" dirty="0">
                <a:cs typeface="Arial"/>
              </a:rPr>
              <a:t> </a:t>
            </a:r>
            <a:r>
              <a:rPr lang="en-US" sz="9600" spc="-75" dirty="0">
                <a:cs typeface="Arial"/>
              </a:rPr>
              <a:t>anti-coagulation</a:t>
            </a:r>
            <a:endParaRPr lang="en-US" sz="9600" dirty="0"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310"/>
              </a:spcBef>
              <a:buClr>
                <a:srgbClr val="FF0000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en-US" sz="9600" b="1" spc="-200" dirty="0">
                <a:solidFill>
                  <a:srgbClr val="0000CC"/>
                </a:solidFill>
                <a:cs typeface="Arial"/>
              </a:rPr>
              <a:t>Thrombolysis: </a:t>
            </a:r>
            <a:r>
              <a:rPr lang="en-US" sz="9600" spc="-210" dirty="0" err="1">
                <a:cs typeface="Arial"/>
              </a:rPr>
              <a:t>tPA</a:t>
            </a:r>
            <a:r>
              <a:rPr lang="en-US" sz="9600" spc="-210" dirty="0">
                <a:cs typeface="Arial"/>
              </a:rPr>
              <a:t> </a:t>
            </a:r>
            <a:r>
              <a:rPr lang="en-US" sz="9600" spc="-175" dirty="0" err="1">
                <a:cs typeface="Arial"/>
              </a:rPr>
              <a:t>eg</a:t>
            </a:r>
            <a:r>
              <a:rPr lang="en-US" sz="9600" spc="-175" dirty="0">
                <a:cs typeface="Arial"/>
              </a:rPr>
              <a:t> </a:t>
            </a:r>
            <a:r>
              <a:rPr lang="en-US" sz="9600" spc="-95" dirty="0">
                <a:cs typeface="Arial"/>
              </a:rPr>
              <a:t>Alteplase,</a:t>
            </a:r>
            <a:r>
              <a:rPr lang="en-US" sz="9600" spc="25" dirty="0">
                <a:cs typeface="Arial"/>
              </a:rPr>
              <a:t> </a:t>
            </a:r>
            <a:r>
              <a:rPr lang="en-US" sz="9600" spc="-150" dirty="0" err="1">
                <a:cs typeface="Arial"/>
              </a:rPr>
              <a:t>Tenectaplase</a:t>
            </a:r>
            <a:endParaRPr lang="en-US" sz="9600" dirty="0"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300"/>
              </a:spcBef>
              <a:buClr>
                <a:srgbClr val="FF0000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en-US" sz="9600" b="1" spc="-220" dirty="0">
                <a:solidFill>
                  <a:srgbClr val="0000CC"/>
                </a:solidFill>
                <a:cs typeface="Arial"/>
              </a:rPr>
              <a:t>Surgical </a:t>
            </a:r>
            <a:r>
              <a:rPr lang="en-US" sz="9600" b="1" spc="-185" dirty="0">
                <a:solidFill>
                  <a:srgbClr val="0000CC"/>
                </a:solidFill>
                <a:cs typeface="Arial"/>
              </a:rPr>
              <a:t>procedures: </a:t>
            </a:r>
            <a:r>
              <a:rPr lang="en-US" sz="9600" spc="-105" dirty="0" err="1">
                <a:cs typeface="Arial"/>
              </a:rPr>
              <a:t>Pharmacomechanical</a:t>
            </a:r>
            <a:r>
              <a:rPr lang="en-US" sz="9600" spc="-105" dirty="0">
                <a:cs typeface="Arial"/>
              </a:rPr>
              <a:t> catheter directed therapy, pulmonary</a:t>
            </a:r>
            <a:r>
              <a:rPr lang="en-US" sz="9600" spc="-50" dirty="0">
                <a:cs typeface="Arial"/>
              </a:rPr>
              <a:t> </a:t>
            </a:r>
            <a:r>
              <a:rPr lang="en-US" sz="9600" spc="-85" dirty="0">
                <a:cs typeface="Arial"/>
              </a:rPr>
              <a:t>embolectomy</a:t>
            </a:r>
            <a:endParaRPr lang="en-US" sz="9600" dirty="0"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639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0800591-3093-4757-8244-D03F6567DE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843" y="437322"/>
            <a:ext cx="8847552" cy="60827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EA8B76-EAE6-46C0-A34B-883135AF1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995" y="829732"/>
            <a:ext cx="8534400" cy="150706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63B5D-4F25-4F60-B0E6-9C4FDA84D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2995" y="2413001"/>
            <a:ext cx="8534400" cy="361526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8943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A8B76-EAE6-46C0-A34B-883135AF1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995" y="829732"/>
            <a:ext cx="8534400" cy="150706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D41AD53-9609-41F0-84AD-C13C0FDC15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6591" y="940903"/>
            <a:ext cx="9660835" cy="565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4156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A8B76-EAE6-46C0-A34B-883135AF1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995" y="829732"/>
            <a:ext cx="8534400" cy="1507067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FA7C697-7333-4371-91F1-4DD1DBB0B7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078" y="516835"/>
            <a:ext cx="9607826" cy="583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2541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8229600" cy="1143000"/>
          </a:xfrm>
        </p:spPr>
        <p:txBody>
          <a:bodyPr/>
          <a:lstStyle/>
          <a:p>
            <a:r>
              <a:rPr lang="en-US" b="1" u="sng" dirty="0">
                <a:solidFill>
                  <a:srgbClr val="0070C0"/>
                </a:solidFill>
              </a:rPr>
              <a:t>Thrombolytic therapy: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9930" y="927652"/>
            <a:ext cx="9110870" cy="5930347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Direct </a:t>
            </a:r>
            <a:r>
              <a:rPr lang="en-US" sz="2400" dirty="0" err="1">
                <a:solidFill>
                  <a:srgbClr val="FF0000"/>
                </a:solidFill>
              </a:rPr>
              <a:t>lysis</a:t>
            </a:r>
            <a:r>
              <a:rPr lang="en-US" sz="2400" dirty="0">
                <a:solidFill>
                  <a:srgbClr val="FF0000"/>
                </a:solidFill>
              </a:rPr>
              <a:t> of </a:t>
            </a:r>
            <a:r>
              <a:rPr lang="en-US" sz="2400" dirty="0" err="1">
                <a:solidFill>
                  <a:srgbClr val="FF0000"/>
                </a:solidFill>
              </a:rPr>
              <a:t>trombi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by increasing </a:t>
            </a:r>
            <a:r>
              <a:rPr lang="en-US" sz="2400" dirty="0" err="1"/>
              <a:t>plasmin</a:t>
            </a:r>
            <a:r>
              <a:rPr lang="en-US" sz="2400" dirty="0"/>
              <a:t> production through </a:t>
            </a:r>
            <a:r>
              <a:rPr lang="en-US" sz="2400" dirty="0" err="1"/>
              <a:t>plasminogen</a:t>
            </a:r>
            <a:r>
              <a:rPr lang="en-US" sz="2400" dirty="0"/>
              <a:t> activation.</a:t>
            </a:r>
          </a:p>
          <a:p>
            <a:r>
              <a:rPr lang="en-US" sz="2400" dirty="0"/>
              <a:t>Relatively high incidence of </a:t>
            </a:r>
            <a:r>
              <a:rPr lang="en-US" sz="2400" dirty="0">
                <a:solidFill>
                  <a:srgbClr val="FF0000"/>
                </a:solidFill>
              </a:rPr>
              <a:t>hemorrhagic complications.</a:t>
            </a:r>
          </a:p>
          <a:p>
            <a:r>
              <a:rPr lang="en-US" sz="2400" b="1" dirty="0" err="1"/>
              <a:t>Streptokinase,alteplase</a:t>
            </a:r>
            <a:r>
              <a:rPr lang="en-US" sz="2400" b="1" dirty="0"/>
              <a:t>(</a:t>
            </a:r>
            <a:r>
              <a:rPr lang="en-US" sz="2400" b="1" dirty="0" err="1"/>
              <a:t>rt</a:t>
            </a:r>
            <a:r>
              <a:rPr lang="en-US" sz="2400" b="1" dirty="0"/>
              <a:t>-pa)</a:t>
            </a:r>
            <a:r>
              <a:rPr lang="en-US" sz="2400" dirty="0"/>
              <a:t> and </a:t>
            </a:r>
            <a:r>
              <a:rPr lang="en-US" sz="2400" b="1" dirty="0" err="1"/>
              <a:t>urokinase</a:t>
            </a:r>
            <a:r>
              <a:rPr lang="en-US" sz="2400" dirty="0"/>
              <a:t> all are FDA approved drugs for </a:t>
            </a:r>
            <a:r>
              <a:rPr lang="en-US" sz="2400" dirty="0" err="1"/>
              <a:t>managementof</a:t>
            </a:r>
            <a:r>
              <a:rPr lang="en-US" sz="2400" dirty="0"/>
              <a:t> PE.</a:t>
            </a:r>
          </a:p>
          <a:p>
            <a:r>
              <a:rPr lang="en-US" sz="2400" dirty="0"/>
              <a:t>The </a:t>
            </a:r>
            <a:r>
              <a:rPr lang="en-US" sz="2400" b="1" dirty="0">
                <a:solidFill>
                  <a:srgbClr val="FF0000"/>
                </a:solidFill>
              </a:rPr>
              <a:t>PEITHO</a:t>
            </a:r>
            <a:r>
              <a:rPr lang="en-US" sz="2400" dirty="0"/>
              <a:t>(pulmonary embolism </a:t>
            </a:r>
            <a:r>
              <a:rPr lang="en-US" sz="2400" dirty="0" err="1"/>
              <a:t>thrombolysis</a:t>
            </a:r>
            <a:r>
              <a:rPr lang="en-US" sz="2400" dirty="0"/>
              <a:t>) </a:t>
            </a:r>
            <a:r>
              <a:rPr lang="en-US" sz="2400" b="1" dirty="0">
                <a:solidFill>
                  <a:srgbClr val="FF0000"/>
                </a:solidFill>
              </a:rPr>
              <a:t>trial</a:t>
            </a:r>
            <a:r>
              <a:rPr lang="en-US" sz="2400" dirty="0"/>
              <a:t> will evaluate the efficacy </a:t>
            </a:r>
            <a:r>
              <a:rPr lang="en-US" sz="2400" dirty="0" err="1"/>
              <a:t>andsafety</a:t>
            </a:r>
            <a:r>
              <a:rPr lang="en-US" sz="2400" dirty="0"/>
              <a:t> of </a:t>
            </a:r>
            <a:r>
              <a:rPr lang="en-US" sz="2400" dirty="0" err="1"/>
              <a:t>tenecteplase</a:t>
            </a:r>
            <a:r>
              <a:rPr lang="en-US" sz="2400" dirty="0"/>
              <a:t> in </a:t>
            </a:r>
            <a:r>
              <a:rPr lang="en-US" sz="2400" dirty="0" err="1"/>
              <a:t>normotensive</a:t>
            </a:r>
            <a:r>
              <a:rPr lang="en-US" sz="2400" dirty="0"/>
              <a:t> patients with evidence of RV </a:t>
            </a:r>
            <a:r>
              <a:rPr lang="en-US" sz="2400" dirty="0" err="1"/>
              <a:t>dysfuntion</a:t>
            </a:r>
            <a:r>
              <a:rPr lang="en-US" sz="2400" dirty="0"/>
              <a:t>.</a:t>
            </a:r>
          </a:p>
          <a:p>
            <a:r>
              <a:rPr lang="en-US" sz="2400" dirty="0">
                <a:solidFill>
                  <a:srgbClr val="FF0000"/>
                </a:solidFill>
              </a:rPr>
              <a:t>Intracranial hemorrhage </a:t>
            </a:r>
            <a:r>
              <a:rPr lang="en-US" sz="2400" dirty="0" err="1"/>
              <a:t>hasoccured</a:t>
            </a:r>
            <a:r>
              <a:rPr lang="en-US" sz="2400" dirty="0"/>
              <a:t> in </a:t>
            </a:r>
            <a:r>
              <a:rPr lang="en-US" sz="2400" dirty="0">
                <a:solidFill>
                  <a:srgbClr val="FF0000"/>
                </a:solidFill>
              </a:rPr>
              <a:t>0.5%to 3% </a:t>
            </a:r>
            <a:r>
              <a:rPr lang="en-US" sz="2400" dirty="0" err="1"/>
              <a:t>ofpatients</a:t>
            </a:r>
            <a:r>
              <a:rPr lang="en-US" sz="2400" dirty="0"/>
              <a:t> treated with the thrombolytic agents in both PE and MI.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A8B76-EAE6-46C0-A34B-883135AF1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995" y="829732"/>
            <a:ext cx="8534400" cy="1507067"/>
          </a:xfrm>
        </p:spPr>
        <p:txBody>
          <a:bodyPr/>
          <a:lstStyle/>
          <a:p>
            <a:r>
              <a:rPr lang="en-US" b="1" u="sng" spc="-185" dirty="0">
                <a:solidFill>
                  <a:srgbClr val="0070C0"/>
                </a:solidFill>
              </a:rPr>
              <a:t>PULMONARY</a:t>
            </a:r>
            <a:r>
              <a:rPr lang="en-US" b="1" u="sng" spc="-400" dirty="0">
                <a:solidFill>
                  <a:srgbClr val="0070C0"/>
                </a:solidFill>
              </a:rPr>
              <a:t> </a:t>
            </a:r>
            <a:r>
              <a:rPr lang="en-US" b="1" u="sng" spc="-190" dirty="0">
                <a:solidFill>
                  <a:srgbClr val="0070C0"/>
                </a:solidFill>
              </a:rPr>
              <a:t>EMBOLECTOMY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63B5D-4F25-4F60-B0E6-9C4FDA84D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2995" y="1881809"/>
            <a:ext cx="8534400" cy="4558748"/>
          </a:xfr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2400" spc="-35" dirty="0">
                <a:cs typeface="Georgia"/>
              </a:rPr>
              <a:t>Consider </a:t>
            </a:r>
            <a:r>
              <a:rPr lang="en-US" sz="2400" spc="-45" dirty="0">
                <a:cs typeface="Georgia"/>
              </a:rPr>
              <a:t>surgical</a:t>
            </a:r>
            <a:r>
              <a:rPr lang="en-US" sz="2400" spc="-165" dirty="0">
                <a:cs typeface="Georgia"/>
              </a:rPr>
              <a:t> </a:t>
            </a:r>
            <a:r>
              <a:rPr lang="en-US" sz="2400" spc="-35" dirty="0">
                <a:cs typeface="Georgia"/>
              </a:rPr>
              <a:t>embolectomy:</a:t>
            </a:r>
            <a:endParaRPr lang="en-US" sz="2400" dirty="0">
              <a:cs typeface="Georgia"/>
            </a:endParaRPr>
          </a:p>
          <a:p>
            <a:pPr marL="12700" marR="5080">
              <a:lnSpc>
                <a:spcPct val="150000"/>
              </a:lnSpc>
              <a:spcBef>
                <a:spcPts val="770"/>
              </a:spcBef>
              <a:buFont typeface="Wingdings" pitchFamily="2" charset="2"/>
              <a:buChar char="Ø"/>
            </a:pPr>
            <a:r>
              <a:rPr lang="en-US" sz="2400" spc="-40" dirty="0">
                <a:cs typeface="Georgia"/>
              </a:rPr>
              <a:t>Patients </a:t>
            </a:r>
            <a:r>
              <a:rPr lang="en-US" sz="2400" spc="-10" dirty="0">
                <a:cs typeface="Georgia"/>
              </a:rPr>
              <a:t>with </a:t>
            </a:r>
            <a:r>
              <a:rPr lang="en-US" sz="2400" spc="-40" dirty="0">
                <a:cs typeface="Georgia"/>
              </a:rPr>
              <a:t>persistent </a:t>
            </a:r>
            <a:r>
              <a:rPr lang="en-US" sz="2400" spc="-35" dirty="0">
                <a:cs typeface="Georgia"/>
              </a:rPr>
              <a:t>hypotension,</a:t>
            </a:r>
            <a:r>
              <a:rPr lang="en-US" sz="2400" spc="-225" dirty="0">
                <a:cs typeface="Georgia"/>
              </a:rPr>
              <a:t> </a:t>
            </a:r>
            <a:r>
              <a:rPr lang="en-US" sz="2400" spc="-20" dirty="0">
                <a:cs typeface="Georgia"/>
              </a:rPr>
              <a:t>shock,  </a:t>
            </a:r>
            <a:r>
              <a:rPr lang="en-US" sz="2400" spc="-40" dirty="0">
                <a:cs typeface="Georgia"/>
              </a:rPr>
              <a:t>or </a:t>
            </a:r>
            <a:r>
              <a:rPr lang="en-US" sz="2400" spc="-50" dirty="0">
                <a:cs typeface="Georgia"/>
              </a:rPr>
              <a:t>cardiac</a:t>
            </a:r>
            <a:r>
              <a:rPr lang="en-US" sz="2400" spc="-260" dirty="0">
                <a:cs typeface="Georgia"/>
              </a:rPr>
              <a:t> </a:t>
            </a:r>
            <a:r>
              <a:rPr lang="en-US" sz="2400" spc="-65" dirty="0">
                <a:cs typeface="Georgia"/>
              </a:rPr>
              <a:t>arrest</a:t>
            </a:r>
            <a:endParaRPr lang="en-US" sz="2400" dirty="0">
              <a:cs typeface="Georgia"/>
            </a:endParaRPr>
          </a:p>
          <a:p>
            <a:pPr marL="12700" marR="654685">
              <a:lnSpc>
                <a:spcPct val="150000"/>
              </a:lnSpc>
              <a:spcBef>
                <a:spcPts val="770"/>
              </a:spcBef>
              <a:buFont typeface="Wingdings" pitchFamily="2" charset="2"/>
              <a:buChar char="Ø"/>
            </a:pPr>
            <a:r>
              <a:rPr lang="en-US" sz="2400" spc="25" dirty="0">
                <a:cs typeface="Georgia"/>
              </a:rPr>
              <a:t>Who </a:t>
            </a:r>
            <a:r>
              <a:rPr lang="en-US" sz="2400" spc="-20" dirty="0">
                <a:cs typeface="Georgia"/>
              </a:rPr>
              <a:t>either </a:t>
            </a:r>
            <a:r>
              <a:rPr lang="en-US" sz="2400" spc="-35" dirty="0">
                <a:cs typeface="Georgia"/>
              </a:rPr>
              <a:t>failed </a:t>
            </a:r>
            <a:r>
              <a:rPr lang="en-US" sz="2400" spc="-45" dirty="0">
                <a:cs typeface="Georgia"/>
              </a:rPr>
              <a:t>thrombolysis </a:t>
            </a:r>
            <a:r>
              <a:rPr lang="en-US" sz="2400" spc="-40" dirty="0">
                <a:cs typeface="Georgia"/>
              </a:rPr>
              <a:t>or </a:t>
            </a:r>
            <a:r>
              <a:rPr lang="en-US" sz="2400" spc="-75" dirty="0">
                <a:cs typeface="Georgia"/>
              </a:rPr>
              <a:t>have</a:t>
            </a:r>
            <a:r>
              <a:rPr lang="en-US" sz="2400" spc="-515" dirty="0">
                <a:cs typeface="Georgia"/>
              </a:rPr>
              <a:t> </a:t>
            </a:r>
            <a:r>
              <a:rPr lang="en-US" sz="2400" spc="-75" dirty="0">
                <a:cs typeface="Georgia"/>
              </a:rPr>
              <a:t>a  </a:t>
            </a:r>
            <a:r>
              <a:rPr lang="en-US" sz="2400" spc="-30" dirty="0">
                <a:cs typeface="Georgia"/>
              </a:rPr>
              <a:t>contraindication </a:t>
            </a:r>
            <a:r>
              <a:rPr lang="en-US" sz="2400" spc="-15" dirty="0">
                <a:cs typeface="Georgia"/>
              </a:rPr>
              <a:t>to </a:t>
            </a:r>
            <a:r>
              <a:rPr lang="en-US" sz="2400" spc="-25" dirty="0">
                <a:cs typeface="Georgia"/>
              </a:rPr>
              <a:t>thrombolytic  </a:t>
            </a:r>
            <a:r>
              <a:rPr lang="en-US" sz="2400" spc="-40" dirty="0">
                <a:cs typeface="Georgia"/>
              </a:rPr>
              <a:t>management.</a:t>
            </a:r>
            <a:endParaRPr lang="en-US" sz="2400" dirty="0">
              <a:cs typeface="Georgi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5690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A8B76-EAE6-46C0-A34B-883135AF1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995" y="829732"/>
            <a:ext cx="8534400" cy="1507067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3682095-1EC1-4B74-97B3-9BE8E3AF60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11439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A8B76-EAE6-46C0-A34B-883135AF1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995" y="829732"/>
            <a:ext cx="8534400" cy="1507067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901E0C1-D6C7-4AF7-ACEC-D90E52C6A0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7096" y="1046922"/>
            <a:ext cx="8242852" cy="511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43079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A8B76-EAE6-46C0-A34B-883135AF1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5708" y="2675466"/>
            <a:ext cx="8534400" cy="1507067"/>
          </a:xfrm>
        </p:spPr>
        <p:txBody>
          <a:bodyPr>
            <a:normAutofit/>
          </a:bodyPr>
          <a:lstStyle/>
          <a:p>
            <a:r>
              <a:rPr lang="en-US" sz="6000" dirty="0"/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63B5D-4F25-4F60-B0E6-9C4FDA84D988}"/>
              </a:ext>
            </a:extLst>
          </p:cNvPr>
          <p:cNvSpPr>
            <a:spLocks noGrp="1"/>
          </p:cNvSpPr>
          <p:nvPr>
            <p:ph idx="1"/>
          </p:nvPr>
        </p:nvSpPr>
        <p:spPr>
          <a:xfrm flipV="1">
            <a:off x="882995" y="2266122"/>
            <a:ext cx="8534400" cy="14687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345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A8B76-EAE6-46C0-A34B-883135AF1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708" y="119270"/>
            <a:ext cx="8534400" cy="1179443"/>
          </a:xfrm>
        </p:spPr>
        <p:txBody>
          <a:bodyPr>
            <a:normAutofit/>
          </a:bodyPr>
          <a:lstStyle/>
          <a:p>
            <a:r>
              <a:rPr lang="en-US" sz="3200" dirty="0"/>
              <a:t>Predisposing factors for venous thromboembolism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63B5D-4F25-4F60-B0E6-9C4FDA84D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068" y="993913"/>
            <a:ext cx="8534400" cy="5864087"/>
          </a:xfrm>
        </p:spPr>
        <p:txBody>
          <a:bodyPr>
            <a:normAutofit/>
          </a:bodyPr>
          <a:lstStyle/>
          <a:p>
            <a:r>
              <a:rPr lang="en-US" sz="2400" b="1" dirty="0"/>
              <a:t>Strong risk factors </a:t>
            </a:r>
          </a:p>
          <a:p>
            <a:r>
              <a:rPr lang="en-US" sz="2400" dirty="0"/>
              <a:t>Fracture of lower limb</a:t>
            </a:r>
          </a:p>
          <a:p>
            <a:r>
              <a:rPr lang="en-US" sz="2400" dirty="0"/>
              <a:t>Hospitalization for heart failure or atrial fibrillation/flutter</a:t>
            </a:r>
          </a:p>
          <a:p>
            <a:r>
              <a:rPr lang="en-US" sz="2400" dirty="0"/>
              <a:t>(within previous 3 months)</a:t>
            </a:r>
          </a:p>
          <a:p>
            <a:r>
              <a:rPr lang="en-US" sz="2400" dirty="0"/>
              <a:t>Hip or knee replacement</a:t>
            </a:r>
          </a:p>
          <a:p>
            <a:r>
              <a:rPr lang="en-US" sz="2400" dirty="0"/>
              <a:t>Major trauma</a:t>
            </a:r>
          </a:p>
          <a:p>
            <a:r>
              <a:rPr lang="en-US" sz="2400" dirty="0"/>
              <a:t>Myocardial infarction (within previous 3 months)</a:t>
            </a:r>
          </a:p>
          <a:p>
            <a:r>
              <a:rPr lang="en-US" sz="2400" dirty="0"/>
              <a:t>Previous VTE</a:t>
            </a:r>
          </a:p>
          <a:p>
            <a:r>
              <a:rPr lang="en-US" sz="2400" dirty="0"/>
              <a:t>Spinal cord injury</a:t>
            </a:r>
          </a:p>
        </p:txBody>
      </p:sp>
    </p:spTree>
    <p:extLst>
      <p:ext uri="{BB962C8B-B14F-4D97-AF65-F5344CB8AC3E}">
        <p14:creationId xmlns:p14="http://schemas.microsoft.com/office/powerpoint/2010/main" val="3429270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A8B76-EAE6-46C0-A34B-883135AF1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995" y="829732"/>
            <a:ext cx="8534400" cy="1507067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63B5D-4F25-4F60-B0E6-9C4FDA84D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2995" y="142461"/>
            <a:ext cx="8534400" cy="6573078"/>
          </a:xfrm>
        </p:spPr>
        <p:txBody>
          <a:bodyPr>
            <a:normAutofit/>
          </a:bodyPr>
          <a:lstStyle/>
          <a:p>
            <a:r>
              <a:rPr lang="en-US" sz="2400" b="1" dirty="0"/>
              <a:t>Moderate risk factors </a:t>
            </a:r>
            <a:endParaRPr lang="en-US" sz="2400" dirty="0"/>
          </a:p>
          <a:p>
            <a:r>
              <a:rPr lang="en-US" sz="2400" dirty="0"/>
              <a:t>Arthroscopic knee surgery</a:t>
            </a:r>
          </a:p>
          <a:p>
            <a:r>
              <a:rPr lang="en-US" sz="2400" dirty="0"/>
              <a:t>Autoimmune diseases</a:t>
            </a:r>
          </a:p>
          <a:p>
            <a:r>
              <a:rPr lang="en-US" sz="2400" dirty="0"/>
              <a:t>Blood transfusion</a:t>
            </a:r>
          </a:p>
          <a:p>
            <a:r>
              <a:rPr lang="en-US" sz="2400" dirty="0"/>
              <a:t>Central venous lines</a:t>
            </a:r>
          </a:p>
          <a:p>
            <a:r>
              <a:rPr lang="en-US" sz="2400" dirty="0"/>
              <a:t>Intravenous catheters and leads</a:t>
            </a:r>
          </a:p>
          <a:p>
            <a:r>
              <a:rPr lang="en-US" sz="2400" dirty="0"/>
              <a:t>Chemotherapy</a:t>
            </a:r>
          </a:p>
          <a:p>
            <a:r>
              <a:rPr lang="en-US" sz="2400" dirty="0"/>
              <a:t>Congestive heart failure or respiratory failure</a:t>
            </a:r>
          </a:p>
          <a:p>
            <a:r>
              <a:rPr lang="en-US" sz="2400" dirty="0"/>
              <a:t>Erythropoiesis-stimulating agents</a:t>
            </a:r>
          </a:p>
          <a:p>
            <a:r>
              <a:rPr lang="en-US" sz="2400" dirty="0"/>
              <a:t>Hormone replacement therapy (depends on formulation)</a:t>
            </a:r>
          </a:p>
          <a:p>
            <a:r>
              <a:rPr lang="en-US" sz="2400" dirty="0"/>
              <a:t>In vitro fertilization</a:t>
            </a:r>
          </a:p>
        </p:txBody>
      </p:sp>
    </p:spTree>
    <p:extLst>
      <p:ext uri="{BB962C8B-B14F-4D97-AF65-F5344CB8AC3E}">
        <p14:creationId xmlns:p14="http://schemas.microsoft.com/office/powerpoint/2010/main" val="1696436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A8B76-EAE6-46C0-A34B-883135AF1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995" y="829732"/>
            <a:ext cx="8534400" cy="1507067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63B5D-4F25-4F60-B0E6-9C4FDA84D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2995" y="92765"/>
            <a:ext cx="8534400" cy="6599583"/>
          </a:xfrm>
        </p:spPr>
        <p:txBody>
          <a:bodyPr/>
          <a:lstStyle/>
          <a:p>
            <a:r>
              <a:rPr lang="en-US" sz="2400" b="1" dirty="0"/>
              <a:t>Moderate risk factors </a:t>
            </a:r>
          </a:p>
          <a:p>
            <a:r>
              <a:rPr lang="en-US" sz="2400" dirty="0"/>
              <a:t>Oral contraceptive therapy</a:t>
            </a:r>
          </a:p>
          <a:p>
            <a:r>
              <a:rPr lang="en-US" sz="2400" dirty="0"/>
              <a:t>Post-partum period</a:t>
            </a:r>
          </a:p>
          <a:p>
            <a:r>
              <a:rPr lang="en-US" sz="2400" dirty="0"/>
              <a:t>Infection (specifically pneumonia, urinary tract</a:t>
            </a:r>
          </a:p>
          <a:p>
            <a:r>
              <a:rPr lang="en-US" sz="2400" dirty="0"/>
              <a:t>infection, and HIV)</a:t>
            </a:r>
          </a:p>
          <a:p>
            <a:r>
              <a:rPr lang="en-US" sz="2400" dirty="0"/>
              <a:t>Inflammatory bowel disease</a:t>
            </a:r>
          </a:p>
          <a:p>
            <a:r>
              <a:rPr lang="en-US" sz="2400" dirty="0"/>
              <a:t>Cancer (highest risk in metastatic disease)</a:t>
            </a:r>
          </a:p>
          <a:p>
            <a:r>
              <a:rPr lang="en-US" sz="2400" dirty="0"/>
              <a:t>Paralytic stroke</a:t>
            </a:r>
          </a:p>
          <a:p>
            <a:r>
              <a:rPr lang="en-US" sz="2400" dirty="0"/>
              <a:t>Superficial vein thrombosis</a:t>
            </a:r>
          </a:p>
          <a:p>
            <a:r>
              <a:rPr lang="en-US" sz="2400" dirty="0"/>
              <a:t>Thrombophilia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773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A8B76-EAE6-46C0-A34B-883135AF1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995" y="829732"/>
            <a:ext cx="8534400" cy="1507067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63B5D-4F25-4F60-B0E6-9C4FDA84D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2995" y="1"/>
            <a:ext cx="8534400" cy="6665842"/>
          </a:xfrm>
        </p:spPr>
        <p:txBody>
          <a:bodyPr>
            <a:normAutofit/>
          </a:bodyPr>
          <a:lstStyle/>
          <a:p>
            <a:r>
              <a:rPr lang="en-US" sz="2400" b="1" dirty="0"/>
              <a:t>Weak risk factors </a:t>
            </a:r>
            <a:endParaRPr lang="en-US" sz="2400" dirty="0"/>
          </a:p>
          <a:p>
            <a:r>
              <a:rPr lang="en-US" sz="2400" dirty="0"/>
              <a:t>Bed rest &gt;3 days</a:t>
            </a:r>
          </a:p>
          <a:p>
            <a:r>
              <a:rPr lang="en-US" sz="2400" dirty="0"/>
              <a:t>Diabetes mellitus</a:t>
            </a:r>
          </a:p>
          <a:p>
            <a:r>
              <a:rPr lang="en-US" sz="2400" dirty="0"/>
              <a:t>Arterial hypertension</a:t>
            </a:r>
          </a:p>
          <a:p>
            <a:r>
              <a:rPr lang="en-US" sz="2400" dirty="0"/>
              <a:t>Immobility due to sitting (e.g. prolonged car or air travel)</a:t>
            </a:r>
          </a:p>
          <a:p>
            <a:r>
              <a:rPr lang="en-US" sz="2400" dirty="0"/>
              <a:t>Increasing age</a:t>
            </a:r>
          </a:p>
          <a:p>
            <a:r>
              <a:rPr lang="en-US" sz="2400" dirty="0"/>
              <a:t>Laparoscopic surgery (e.g. cholecystectomy)</a:t>
            </a:r>
          </a:p>
          <a:p>
            <a:r>
              <a:rPr lang="en-US" sz="2400" dirty="0"/>
              <a:t>Obesity</a:t>
            </a:r>
          </a:p>
          <a:p>
            <a:r>
              <a:rPr lang="en-US" sz="2400" dirty="0"/>
              <a:t>Pregnancy</a:t>
            </a:r>
          </a:p>
          <a:p>
            <a:r>
              <a:rPr lang="en-US" sz="2400" dirty="0"/>
              <a:t>Varicose veins</a:t>
            </a:r>
          </a:p>
        </p:txBody>
      </p:sp>
    </p:spTree>
    <p:extLst>
      <p:ext uri="{BB962C8B-B14F-4D97-AF65-F5344CB8AC3E}">
        <p14:creationId xmlns:p14="http://schemas.microsoft.com/office/powerpoint/2010/main" val="469840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A8B76-EAE6-46C0-A34B-883135AF1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995" y="0"/>
            <a:ext cx="8534400" cy="1391478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Other pathophysiologic abnormalities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63B5D-4F25-4F60-B0E6-9C4FDA84D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2995" y="1391479"/>
            <a:ext cx="8534400" cy="5088834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sz="2400" dirty="0"/>
              <a:t>Increased pulmonary vascular resistance </a:t>
            </a:r>
          </a:p>
          <a:p>
            <a:r>
              <a:rPr lang="en-US" sz="2400" i="1" dirty="0"/>
              <a:t>Impaired gas exchange</a:t>
            </a:r>
            <a:r>
              <a:rPr lang="en-US" sz="2400" dirty="0"/>
              <a:t>. </a:t>
            </a:r>
          </a:p>
          <a:p>
            <a:r>
              <a:rPr lang="en-US" sz="2400" i="1" dirty="0"/>
              <a:t>Alveolar hyperventilation </a:t>
            </a:r>
            <a:r>
              <a:rPr lang="en-US" sz="2400" dirty="0"/>
              <a:t>due to reflex stimulation of irritant receptors. </a:t>
            </a:r>
          </a:p>
          <a:p>
            <a:r>
              <a:rPr lang="en-US" sz="2400" dirty="0"/>
              <a:t>I</a:t>
            </a:r>
            <a:r>
              <a:rPr lang="en-US" sz="2400" i="1" dirty="0"/>
              <a:t>ncreased airway resistance </a:t>
            </a:r>
            <a:r>
              <a:rPr lang="en-US" sz="2400" dirty="0"/>
              <a:t>due to constriction of airways distal to the bronchi. </a:t>
            </a:r>
          </a:p>
          <a:p>
            <a:r>
              <a:rPr lang="en-US" sz="2400" i="1" dirty="0"/>
              <a:t>Decreased pulmonary compliance </a:t>
            </a:r>
            <a:r>
              <a:rPr lang="en-US" sz="2400" dirty="0"/>
              <a:t>due to lung edema, lung hemorrhage, or loss of surfactant </a:t>
            </a:r>
          </a:p>
          <a:p>
            <a:r>
              <a:rPr lang="en-US" sz="2400" dirty="0"/>
              <a:t>Pulmonary Hypertension, Right Ventricular (RV) Dysfunction, and RV Microinfarction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404385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379</TotalTime>
  <Words>1201</Words>
  <Application>Microsoft Office PowerPoint</Application>
  <PresentationFormat>Widescreen</PresentationFormat>
  <Paragraphs>204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5" baseType="lpstr">
      <vt:lpstr>Arial</vt:lpstr>
      <vt:lpstr>Century Gothic</vt:lpstr>
      <vt:lpstr>Times New Roman</vt:lpstr>
      <vt:lpstr>Wingdings</vt:lpstr>
      <vt:lpstr>Wingdings 3</vt:lpstr>
      <vt:lpstr>Slice</vt:lpstr>
      <vt:lpstr>Pulmonary embolism</vt:lpstr>
      <vt:lpstr>definition</vt:lpstr>
      <vt:lpstr>  PATHOPHYSIOLOGY  </vt:lpstr>
      <vt:lpstr>Risk factors based on Virchow’s triad </vt:lpstr>
      <vt:lpstr>Predisposing factors for venous thromboembolism</vt:lpstr>
      <vt:lpstr>PowerPoint Presentation</vt:lpstr>
      <vt:lpstr>PowerPoint Presentation</vt:lpstr>
      <vt:lpstr>PowerPoint Presentation</vt:lpstr>
      <vt:lpstr> Other pathophysiologic abnormalities </vt:lpstr>
      <vt:lpstr>Clinical presentation</vt:lpstr>
      <vt:lpstr>The revised Geneva clinical prediction rule for pulmonary embolism</vt:lpstr>
      <vt:lpstr>The revised Geneva clinical prediction rule for pulmonary embolism</vt:lpstr>
      <vt:lpstr>Wells score</vt:lpstr>
      <vt:lpstr>diagnosis</vt:lpstr>
      <vt:lpstr>D-dimer Test</vt:lpstr>
      <vt:lpstr> ELEVATED CARDIAC BIOMARKERS </vt:lpstr>
      <vt:lpstr>Doppler ultrasound of leg veins</vt:lpstr>
      <vt:lpstr>Electrocardiogram:</vt:lpstr>
      <vt:lpstr>PowerPoint Presentation</vt:lpstr>
      <vt:lpstr>Echocardiography</vt:lpstr>
      <vt:lpstr>ABG analysis</vt:lpstr>
      <vt:lpstr>Chest x ray</vt:lpstr>
      <vt:lpstr>Radiographic signs of acute pulmonary  embolism</vt:lpstr>
      <vt:lpstr>Radiographic signs of acute pulmonary  embolism</vt:lpstr>
      <vt:lpstr>Westermark’s sign</vt:lpstr>
      <vt:lpstr>Westermark sign, with hilar enlargement</vt:lpstr>
      <vt:lpstr>PowerPoint Presentation</vt:lpstr>
      <vt:lpstr>Hampton’s hump</vt:lpstr>
      <vt:lpstr>Ventilation/Perfusion Scan - “V/Q Scan” </vt:lpstr>
      <vt:lpstr>Perfusion scan</vt:lpstr>
      <vt:lpstr>Spiral CT</vt:lpstr>
      <vt:lpstr>CT Angiogram</vt:lpstr>
      <vt:lpstr>PowerPoint Presentation</vt:lpstr>
      <vt:lpstr>CT findings of acute pulmonary embolism</vt:lpstr>
      <vt:lpstr>Intraluminal filling defect  (polo mint sign)</vt:lpstr>
      <vt:lpstr>Intraluminal filling defect  (railway track sign)</vt:lpstr>
      <vt:lpstr>Pulmonary angiogram</vt:lpstr>
      <vt:lpstr>Further Alternative Imaging Tests</vt:lpstr>
      <vt:lpstr>PowerPoint Presentation</vt:lpstr>
      <vt:lpstr>PowerPoint Presentation</vt:lpstr>
      <vt:lpstr>Treatment</vt:lpstr>
      <vt:lpstr>PowerPoint Presentation</vt:lpstr>
      <vt:lpstr>PowerPoint Presentation</vt:lpstr>
      <vt:lpstr>PowerPoint Presentation</vt:lpstr>
      <vt:lpstr>Thrombolytic therapy:</vt:lpstr>
      <vt:lpstr>PULMONARY EMBOLECTOMY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Pulmonary embolism</dc:title>
  <dc:creator>BNM KUMAR</dc:creator>
  <cp:lastModifiedBy>BNM KUMAR</cp:lastModifiedBy>
  <cp:revision>24</cp:revision>
  <dcterms:created xsi:type="dcterms:W3CDTF">2020-04-15T15:13:20Z</dcterms:created>
  <dcterms:modified xsi:type="dcterms:W3CDTF">2020-04-16T01:56:11Z</dcterms:modified>
</cp:coreProperties>
</file>